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7.xml" ContentType="application/vnd.openxmlformats-officedocument.theme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theme/theme8.xml" ContentType="application/vnd.openxmlformats-officedocument.theme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theme/theme9.xml" ContentType="application/vnd.openxmlformats-officedocument.theme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theme/theme10.xml" ContentType="application/vnd.openxmlformats-officedocument.theme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theme/theme11.xml" ContentType="application/vnd.openxmlformats-officedocument.theme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theme/theme12.xml" ContentType="application/vnd.openxmlformats-officedocument.theme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theme/theme13.xml" ContentType="application/vnd.openxmlformats-officedocument.theme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theme/theme14.xml" ContentType="application/vnd.openxmlformats-officedocument.theme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theme/theme15.xml" ContentType="application/vnd.openxmlformats-officedocument.theme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theme/theme16.xml" ContentType="application/vnd.openxmlformats-officedocument.theme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theme/theme17.xml" ContentType="application/vnd.openxmlformats-officedocument.theme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theme/theme18.xml" ContentType="application/vnd.openxmlformats-officedocument.theme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theme/theme19.xml" ContentType="application/vnd.openxmlformats-officedocument.theme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theme/theme20.xml" ContentType="application/vnd.openxmlformats-officedocument.theme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theme/theme21.xml" ContentType="application/vnd.openxmlformats-officedocument.theme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theme/theme22.xml" ContentType="application/vnd.openxmlformats-officedocument.theme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theme/theme23.xml" ContentType="application/vnd.openxmlformats-officedocument.theme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theme/theme24.xml" ContentType="application/vnd.openxmlformats-officedocument.theme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theme/theme25.xml" ContentType="application/vnd.openxmlformats-officedocument.theme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  <p:sldMasterId id="2147483672" r:id="rId2"/>
    <p:sldMasterId id="2147483696" r:id="rId3"/>
    <p:sldMasterId id="2147483708" r:id="rId4"/>
    <p:sldMasterId id="2147483720" r:id="rId5"/>
    <p:sldMasterId id="2147483732" r:id="rId6"/>
    <p:sldMasterId id="2147483756" r:id="rId7"/>
    <p:sldMasterId id="2147483792" r:id="rId8"/>
    <p:sldMasterId id="2147483804" r:id="rId9"/>
    <p:sldMasterId id="2147483828" r:id="rId10"/>
    <p:sldMasterId id="2147483853" r:id="rId11"/>
    <p:sldMasterId id="2147483865" r:id="rId12"/>
    <p:sldMasterId id="2147483877" r:id="rId13"/>
    <p:sldMasterId id="2147483889" r:id="rId14"/>
    <p:sldMasterId id="2147483913" r:id="rId15"/>
    <p:sldMasterId id="2147483925" r:id="rId16"/>
    <p:sldMasterId id="2147483949" r:id="rId17"/>
    <p:sldMasterId id="2147483961" r:id="rId18"/>
    <p:sldMasterId id="2147483985" r:id="rId19"/>
    <p:sldMasterId id="2147483997" r:id="rId20"/>
    <p:sldMasterId id="2147484021" r:id="rId21"/>
    <p:sldMasterId id="2147484033" r:id="rId22"/>
    <p:sldMasterId id="2147484081" r:id="rId23"/>
    <p:sldMasterId id="2147484129" r:id="rId24"/>
    <p:sldMasterId id="2147484141" r:id="rId25"/>
    <p:sldMasterId id="2147484153" r:id="rId26"/>
  </p:sldMasterIdLst>
  <p:notesMasterIdLst>
    <p:notesMasterId r:id="rId97"/>
  </p:notesMasterIdLst>
  <p:handoutMasterIdLst>
    <p:handoutMasterId r:id="rId98"/>
  </p:handoutMasterIdLst>
  <p:sldIdLst>
    <p:sldId id="321" r:id="rId27"/>
    <p:sldId id="466" r:id="rId28"/>
    <p:sldId id="399" r:id="rId29"/>
    <p:sldId id="454" r:id="rId30"/>
    <p:sldId id="448" r:id="rId31"/>
    <p:sldId id="449" r:id="rId32"/>
    <p:sldId id="450" r:id="rId33"/>
    <p:sldId id="451" r:id="rId34"/>
    <p:sldId id="502" r:id="rId35"/>
    <p:sldId id="455" r:id="rId36"/>
    <p:sldId id="504" r:id="rId37"/>
    <p:sldId id="456" r:id="rId38"/>
    <p:sldId id="411" r:id="rId39"/>
    <p:sldId id="431" r:id="rId40"/>
    <p:sldId id="444" r:id="rId41"/>
    <p:sldId id="441" r:id="rId42"/>
    <p:sldId id="440" r:id="rId43"/>
    <p:sldId id="435" r:id="rId44"/>
    <p:sldId id="436" r:id="rId45"/>
    <p:sldId id="437" r:id="rId46"/>
    <p:sldId id="438" r:id="rId47"/>
    <p:sldId id="412" r:id="rId48"/>
    <p:sldId id="423" r:id="rId49"/>
    <p:sldId id="426" r:id="rId50"/>
    <p:sldId id="424" r:id="rId51"/>
    <p:sldId id="425" r:id="rId52"/>
    <p:sldId id="445" r:id="rId53"/>
    <p:sldId id="432" r:id="rId54"/>
    <p:sldId id="446" r:id="rId55"/>
    <p:sldId id="460" r:id="rId56"/>
    <p:sldId id="505" r:id="rId57"/>
    <p:sldId id="433" r:id="rId58"/>
    <p:sldId id="434" r:id="rId59"/>
    <p:sldId id="463" r:id="rId60"/>
    <p:sldId id="462" r:id="rId61"/>
    <p:sldId id="458" r:id="rId62"/>
    <p:sldId id="414" r:id="rId63"/>
    <p:sldId id="417" r:id="rId64"/>
    <p:sldId id="415" r:id="rId65"/>
    <p:sldId id="418" r:id="rId66"/>
    <p:sldId id="506" r:id="rId67"/>
    <p:sldId id="416" r:id="rId68"/>
    <p:sldId id="428" r:id="rId69"/>
    <p:sldId id="467" r:id="rId70"/>
    <p:sldId id="468" r:id="rId71"/>
    <p:sldId id="429" r:id="rId72"/>
    <p:sldId id="470" r:id="rId73"/>
    <p:sldId id="471" r:id="rId74"/>
    <p:sldId id="420" r:id="rId75"/>
    <p:sldId id="383" r:id="rId76"/>
    <p:sldId id="384" r:id="rId77"/>
    <p:sldId id="397" r:id="rId78"/>
    <p:sldId id="348" r:id="rId79"/>
    <p:sldId id="500" r:id="rId80"/>
    <p:sldId id="398" r:id="rId81"/>
    <p:sldId id="382" r:id="rId82"/>
    <p:sldId id="511" r:id="rId83"/>
    <p:sldId id="514" r:id="rId84"/>
    <p:sldId id="394" r:id="rId85"/>
    <p:sldId id="513" r:id="rId86"/>
    <p:sldId id="512" r:id="rId87"/>
    <p:sldId id="395" r:id="rId88"/>
    <p:sldId id="501" r:id="rId89"/>
    <p:sldId id="515" r:id="rId90"/>
    <p:sldId id="516" r:id="rId91"/>
    <p:sldId id="517" r:id="rId92"/>
    <p:sldId id="518" r:id="rId93"/>
    <p:sldId id="519" r:id="rId94"/>
    <p:sldId id="380" r:id="rId95"/>
    <p:sldId id="322" r:id="rId9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he Genome Analysis Centre" id="{363505CC-1BD1-4141-8EB1-6C4AFDFECA6F}">
          <p14:sldIdLst>
            <p14:sldId id="321"/>
            <p14:sldId id="466"/>
            <p14:sldId id="399"/>
            <p14:sldId id="454"/>
            <p14:sldId id="448"/>
            <p14:sldId id="449"/>
            <p14:sldId id="450"/>
            <p14:sldId id="451"/>
            <p14:sldId id="502"/>
            <p14:sldId id="455"/>
            <p14:sldId id="504"/>
            <p14:sldId id="456"/>
            <p14:sldId id="411"/>
            <p14:sldId id="431"/>
            <p14:sldId id="444"/>
            <p14:sldId id="441"/>
            <p14:sldId id="440"/>
            <p14:sldId id="435"/>
            <p14:sldId id="436"/>
            <p14:sldId id="437"/>
            <p14:sldId id="438"/>
            <p14:sldId id="412"/>
            <p14:sldId id="423"/>
            <p14:sldId id="426"/>
            <p14:sldId id="424"/>
            <p14:sldId id="425"/>
            <p14:sldId id="445"/>
            <p14:sldId id="432"/>
            <p14:sldId id="446"/>
            <p14:sldId id="460"/>
            <p14:sldId id="505"/>
            <p14:sldId id="433"/>
            <p14:sldId id="434"/>
            <p14:sldId id="463"/>
            <p14:sldId id="462"/>
            <p14:sldId id="458"/>
            <p14:sldId id="414"/>
            <p14:sldId id="417"/>
            <p14:sldId id="415"/>
            <p14:sldId id="418"/>
            <p14:sldId id="506"/>
            <p14:sldId id="416"/>
            <p14:sldId id="428"/>
            <p14:sldId id="467"/>
            <p14:sldId id="468"/>
            <p14:sldId id="429"/>
            <p14:sldId id="470"/>
            <p14:sldId id="471"/>
            <p14:sldId id="420"/>
            <p14:sldId id="383"/>
            <p14:sldId id="384"/>
            <p14:sldId id="397"/>
            <p14:sldId id="348"/>
            <p14:sldId id="500"/>
            <p14:sldId id="398"/>
            <p14:sldId id="382"/>
            <p14:sldId id="511"/>
            <p14:sldId id="514"/>
            <p14:sldId id="394"/>
            <p14:sldId id="513"/>
            <p14:sldId id="512"/>
            <p14:sldId id="395"/>
            <p14:sldId id="501"/>
            <p14:sldId id="515"/>
            <p14:sldId id="516"/>
            <p14:sldId id="517"/>
            <p14:sldId id="518"/>
            <p14:sldId id="519"/>
            <p14:sldId id="380"/>
            <p14:sldId id="322"/>
          </p14:sldIdLst>
        </p14:section>
      </p14:sectionLst>
    </p:ex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  <a:srgbClr val="000080"/>
    <a:srgbClr val="CC6600"/>
    <a:srgbClr val="FFCC00"/>
    <a:srgbClr val="3F80CD"/>
    <a:srgbClr val="003399"/>
    <a:srgbClr val="FF0033"/>
    <a:srgbClr val="0033CC"/>
    <a:srgbClr val="6699FF"/>
    <a:srgbClr val="00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627" autoAdjust="0"/>
    <p:restoredTop sz="85897" autoAdjust="0"/>
  </p:normalViewPr>
  <p:slideViewPr>
    <p:cSldViewPr snapToGrid="0" snapToObjects="1">
      <p:cViewPr>
        <p:scale>
          <a:sx n="90" d="100"/>
          <a:sy n="90" d="100"/>
        </p:scale>
        <p:origin x="-966" y="-1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30" d="100"/>
        <a:sy n="13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Master" Target="slideMasters/slideMaster26.xml"/><Relationship Id="rId21" Type="http://schemas.openxmlformats.org/officeDocument/2006/relationships/slideMaster" Target="slideMasters/slideMaster21.xml"/><Relationship Id="rId34" Type="http://schemas.openxmlformats.org/officeDocument/2006/relationships/slide" Target="slides/slide8.xml"/><Relationship Id="rId42" Type="http://schemas.openxmlformats.org/officeDocument/2006/relationships/slide" Target="slides/slide16.xml"/><Relationship Id="rId47" Type="http://schemas.openxmlformats.org/officeDocument/2006/relationships/slide" Target="slides/slide21.xml"/><Relationship Id="rId50" Type="http://schemas.openxmlformats.org/officeDocument/2006/relationships/slide" Target="slides/slide24.xml"/><Relationship Id="rId55" Type="http://schemas.openxmlformats.org/officeDocument/2006/relationships/slide" Target="slides/slide29.xml"/><Relationship Id="rId63" Type="http://schemas.openxmlformats.org/officeDocument/2006/relationships/slide" Target="slides/slide37.xml"/><Relationship Id="rId68" Type="http://schemas.openxmlformats.org/officeDocument/2006/relationships/slide" Target="slides/slide42.xml"/><Relationship Id="rId76" Type="http://schemas.openxmlformats.org/officeDocument/2006/relationships/slide" Target="slides/slide50.xml"/><Relationship Id="rId84" Type="http://schemas.openxmlformats.org/officeDocument/2006/relationships/slide" Target="slides/slide58.xml"/><Relationship Id="rId89" Type="http://schemas.openxmlformats.org/officeDocument/2006/relationships/slide" Target="slides/slide63.xml"/><Relationship Id="rId97" Type="http://schemas.openxmlformats.org/officeDocument/2006/relationships/notesMaster" Target="notesMasters/notesMaster1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45.xml"/><Relationship Id="rId92" Type="http://schemas.openxmlformats.org/officeDocument/2006/relationships/slide" Target="slides/slide66.xml"/><Relationship Id="rId2" Type="http://schemas.openxmlformats.org/officeDocument/2006/relationships/slideMaster" Target="slideMasters/slideMaster2.xml"/><Relationship Id="rId16" Type="http://schemas.openxmlformats.org/officeDocument/2006/relationships/slideMaster" Target="slideMasters/slideMaster16.xml"/><Relationship Id="rId29" Type="http://schemas.openxmlformats.org/officeDocument/2006/relationships/slide" Target="slides/slide3.xml"/><Relationship Id="rId11" Type="http://schemas.openxmlformats.org/officeDocument/2006/relationships/slideMaster" Target="slideMasters/slideMaster11.xml"/><Relationship Id="rId24" Type="http://schemas.openxmlformats.org/officeDocument/2006/relationships/slideMaster" Target="slideMasters/slideMaster24.xml"/><Relationship Id="rId32" Type="http://schemas.openxmlformats.org/officeDocument/2006/relationships/slide" Target="slides/slide6.xml"/><Relationship Id="rId37" Type="http://schemas.openxmlformats.org/officeDocument/2006/relationships/slide" Target="slides/slide11.xml"/><Relationship Id="rId40" Type="http://schemas.openxmlformats.org/officeDocument/2006/relationships/slide" Target="slides/slide14.xml"/><Relationship Id="rId45" Type="http://schemas.openxmlformats.org/officeDocument/2006/relationships/slide" Target="slides/slide19.xml"/><Relationship Id="rId53" Type="http://schemas.openxmlformats.org/officeDocument/2006/relationships/slide" Target="slides/slide27.xml"/><Relationship Id="rId58" Type="http://schemas.openxmlformats.org/officeDocument/2006/relationships/slide" Target="slides/slide32.xml"/><Relationship Id="rId66" Type="http://schemas.openxmlformats.org/officeDocument/2006/relationships/slide" Target="slides/slide40.xml"/><Relationship Id="rId74" Type="http://schemas.openxmlformats.org/officeDocument/2006/relationships/slide" Target="slides/slide48.xml"/><Relationship Id="rId79" Type="http://schemas.openxmlformats.org/officeDocument/2006/relationships/slide" Target="slides/slide53.xml"/><Relationship Id="rId87" Type="http://schemas.openxmlformats.org/officeDocument/2006/relationships/slide" Target="slides/slide61.xml"/><Relationship Id="rId102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35.xml"/><Relationship Id="rId82" Type="http://schemas.openxmlformats.org/officeDocument/2006/relationships/slide" Target="slides/slide56.xml"/><Relationship Id="rId90" Type="http://schemas.openxmlformats.org/officeDocument/2006/relationships/slide" Target="slides/slide64.xml"/><Relationship Id="rId95" Type="http://schemas.openxmlformats.org/officeDocument/2006/relationships/slide" Target="slides/slide69.xml"/><Relationship Id="rId19" Type="http://schemas.openxmlformats.org/officeDocument/2006/relationships/slideMaster" Target="slideMasters/slideMaster19.xml"/><Relationship Id="rId14" Type="http://schemas.openxmlformats.org/officeDocument/2006/relationships/slideMaster" Target="slideMasters/slideMaster14.xml"/><Relationship Id="rId22" Type="http://schemas.openxmlformats.org/officeDocument/2006/relationships/slideMaster" Target="slideMasters/slideMaster22.xml"/><Relationship Id="rId27" Type="http://schemas.openxmlformats.org/officeDocument/2006/relationships/slide" Target="slides/slide1.xml"/><Relationship Id="rId30" Type="http://schemas.openxmlformats.org/officeDocument/2006/relationships/slide" Target="slides/slide4.xml"/><Relationship Id="rId35" Type="http://schemas.openxmlformats.org/officeDocument/2006/relationships/slide" Target="slides/slide9.xml"/><Relationship Id="rId43" Type="http://schemas.openxmlformats.org/officeDocument/2006/relationships/slide" Target="slides/slide17.xml"/><Relationship Id="rId48" Type="http://schemas.openxmlformats.org/officeDocument/2006/relationships/slide" Target="slides/slide22.xml"/><Relationship Id="rId56" Type="http://schemas.openxmlformats.org/officeDocument/2006/relationships/slide" Target="slides/slide30.xml"/><Relationship Id="rId64" Type="http://schemas.openxmlformats.org/officeDocument/2006/relationships/slide" Target="slides/slide38.xml"/><Relationship Id="rId69" Type="http://schemas.openxmlformats.org/officeDocument/2006/relationships/slide" Target="slides/slide43.xml"/><Relationship Id="rId77" Type="http://schemas.openxmlformats.org/officeDocument/2006/relationships/slide" Target="slides/slide51.xml"/><Relationship Id="rId100" Type="http://schemas.openxmlformats.org/officeDocument/2006/relationships/viewProps" Target="viewProps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25.xml"/><Relationship Id="rId72" Type="http://schemas.openxmlformats.org/officeDocument/2006/relationships/slide" Target="slides/slide46.xml"/><Relationship Id="rId80" Type="http://schemas.openxmlformats.org/officeDocument/2006/relationships/slide" Target="slides/slide54.xml"/><Relationship Id="rId85" Type="http://schemas.openxmlformats.org/officeDocument/2006/relationships/slide" Target="slides/slide59.xml"/><Relationship Id="rId93" Type="http://schemas.openxmlformats.org/officeDocument/2006/relationships/slide" Target="slides/slide67.xml"/><Relationship Id="rId98" Type="http://schemas.openxmlformats.org/officeDocument/2006/relationships/handoutMaster" Target="handoutMasters/handoutMaster1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25" Type="http://schemas.openxmlformats.org/officeDocument/2006/relationships/slideMaster" Target="slideMasters/slideMaster25.xml"/><Relationship Id="rId33" Type="http://schemas.openxmlformats.org/officeDocument/2006/relationships/slide" Target="slides/slide7.xml"/><Relationship Id="rId38" Type="http://schemas.openxmlformats.org/officeDocument/2006/relationships/slide" Target="slides/slide12.xml"/><Relationship Id="rId46" Type="http://schemas.openxmlformats.org/officeDocument/2006/relationships/slide" Target="slides/slide20.xml"/><Relationship Id="rId59" Type="http://schemas.openxmlformats.org/officeDocument/2006/relationships/slide" Target="slides/slide33.xml"/><Relationship Id="rId67" Type="http://schemas.openxmlformats.org/officeDocument/2006/relationships/slide" Target="slides/slide41.xml"/><Relationship Id="rId20" Type="http://schemas.openxmlformats.org/officeDocument/2006/relationships/slideMaster" Target="slideMasters/slideMaster20.xml"/><Relationship Id="rId41" Type="http://schemas.openxmlformats.org/officeDocument/2006/relationships/slide" Target="slides/slide15.xml"/><Relationship Id="rId54" Type="http://schemas.openxmlformats.org/officeDocument/2006/relationships/slide" Target="slides/slide28.xml"/><Relationship Id="rId62" Type="http://schemas.openxmlformats.org/officeDocument/2006/relationships/slide" Target="slides/slide36.xml"/><Relationship Id="rId70" Type="http://schemas.openxmlformats.org/officeDocument/2006/relationships/slide" Target="slides/slide44.xml"/><Relationship Id="rId75" Type="http://schemas.openxmlformats.org/officeDocument/2006/relationships/slide" Target="slides/slide49.xml"/><Relationship Id="rId83" Type="http://schemas.openxmlformats.org/officeDocument/2006/relationships/slide" Target="slides/slide57.xml"/><Relationship Id="rId88" Type="http://schemas.openxmlformats.org/officeDocument/2006/relationships/slide" Target="slides/slide62.xml"/><Relationship Id="rId91" Type="http://schemas.openxmlformats.org/officeDocument/2006/relationships/slide" Target="slides/slide65.xml"/><Relationship Id="rId96" Type="http://schemas.openxmlformats.org/officeDocument/2006/relationships/slide" Target="slides/slide70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Master" Target="slideMasters/slideMaster15.xml"/><Relationship Id="rId23" Type="http://schemas.openxmlformats.org/officeDocument/2006/relationships/slideMaster" Target="slideMasters/slideMaster23.xml"/><Relationship Id="rId28" Type="http://schemas.openxmlformats.org/officeDocument/2006/relationships/slide" Target="slides/slide2.xml"/><Relationship Id="rId36" Type="http://schemas.openxmlformats.org/officeDocument/2006/relationships/slide" Target="slides/slide10.xml"/><Relationship Id="rId49" Type="http://schemas.openxmlformats.org/officeDocument/2006/relationships/slide" Target="slides/slide23.xml"/><Relationship Id="rId57" Type="http://schemas.openxmlformats.org/officeDocument/2006/relationships/slide" Target="slides/slide31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5.xml"/><Relationship Id="rId44" Type="http://schemas.openxmlformats.org/officeDocument/2006/relationships/slide" Target="slides/slide18.xml"/><Relationship Id="rId52" Type="http://schemas.openxmlformats.org/officeDocument/2006/relationships/slide" Target="slides/slide26.xml"/><Relationship Id="rId60" Type="http://schemas.openxmlformats.org/officeDocument/2006/relationships/slide" Target="slides/slide34.xml"/><Relationship Id="rId65" Type="http://schemas.openxmlformats.org/officeDocument/2006/relationships/slide" Target="slides/slide39.xml"/><Relationship Id="rId73" Type="http://schemas.openxmlformats.org/officeDocument/2006/relationships/slide" Target="slides/slide47.xml"/><Relationship Id="rId78" Type="http://schemas.openxmlformats.org/officeDocument/2006/relationships/slide" Target="slides/slide52.xml"/><Relationship Id="rId81" Type="http://schemas.openxmlformats.org/officeDocument/2006/relationships/slide" Target="slides/slide55.xml"/><Relationship Id="rId86" Type="http://schemas.openxmlformats.org/officeDocument/2006/relationships/slide" Target="slides/slide60.xml"/><Relationship Id="rId94" Type="http://schemas.openxmlformats.org/officeDocument/2006/relationships/slide" Target="slides/slide68.xml"/><Relationship Id="rId99" Type="http://schemas.openxmlformats.org/officeDocument/2006/relationships/presProps" Target="presProps.xml"/><Relationship Id="rId101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3" Type="http://schemas.openxmlformats.org/officeDocument/2006/relationships/slideMaster" Target="slideMasters/slideMaster13.xml"/><Relationship Id="rId18" Type="http://schemas.openxmlformats.org/officeDocument/2006/relationships/slideMaster" Target="slideMasters/slideMaster18.xml"/><Relationship Id="rId39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007F7-700F-5947-821A-DC4E80A43BC6}" type="datetime1">
              <a:rPr lang="en-GB" smtClean="0"/>
              <a:t>15/10/2015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EC6EB5-5A9B-724B-B976-A8A6A88B1F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76057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6E832D-D388-C24C-A07E-7EDC9CD21197}" type="datetime1">
              <a:rPr lang="en-GB" smtClean="0"/>
              <a:t>15/10/2015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5EDC59-5342-E941-BF32-1D69B11815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68472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Introduce myself!!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5EDC59-5342-E941-BF32-1D69B11815E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6568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5EDC59-5342-E941-BF32-1D69B11815E8}" type="slidenum">
              <a:rPr lang="en-US" smtClean="0">
                <a:solidFill>
                  <a:prstClr val="black"/>
                </a:solidFill>
              </a:rPr>
              <a:pPr/>
              <a:t>10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27034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5EDC59-5342-E941-BF32-1D69B11815E8}" type="slidenum">
              <a:rPr lang="en-US" smtClean="0">
                <a:solidFill>
                  <a:prstClr val="black"/>
                </a:solidFill>
              </a:rPr>
              <a:pPr/>
              <a:t>11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27034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dirty="0" smtClean="0"/>
              <a:t>Is there an ‘easy’ option???</a:t>
            </a:r>
            <a:endParaRPr lang="en-GB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5EDC59-5342-E941-BF32-1D69B11815E8}" type="slidenum">
              <a:rPr lang="en-US" smtClean="0">
                <a:solidFill>
                  <a:prstClr val="black"/>
                </a:solidFill>
              </a:rPr>
              <a:pPr/>
              <a:t>12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27034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5EDC59-5342-E941-BF32-1D69B11815E8}" type="slidenum">
              <a:rPr lang="en-US" smtClean="0">
                <a:solidFill>
                  <a:prstClr val="black"/>
                </a:solidFill>
              </a:rPr>
              <a:pPr/>
              <a:t>13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27034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dirty="0" smtClean="0"/>
              <a:t>YOU can decide how to QC the data, or assemble the reads </a:t>
            </a:r>
            <a:r>
              <a:rPr lang="en-GB" b="1" dirty="0" err="1" smtClean="0"/>
              <a:t>etc</a:t>
            </a:r>
            <a:r>
              <a:rPr lang="en-GB" b="1" dirty="0" smtClean="0"/>
              <a:t>, or which comparisons you</a:t>
            </a:r>
            <a:r>
              <a:rPr lang="en-GB" b="1" baseline="0" dirty="0" smtClean="0"/>
              <a:t> want to make </a:t>
            </a:r>
          </a:p>
          <a:p>
            <a:endParaRPr lang="en-GB" b="1" dirty="0" smtClean="0"/>
          </a:p>
          <a:p>
            <a:r>
              <a:rPr lang="en-GB" b="1" dirty="0" smtClean="0"/>
              <a:t>My focus will be on analysis, and contingency tables are the leaping off point for us here</a:t>
            </a:r>
            <a:endParaRPr lang="en-GB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5EDC59-5342-E941-BF32-1D69B11815E8}" type="slidenum">
              <a:rPr lang="en-US" smtClean="0">
                <a:solidFill>
                  <a:prstClr val="black"/>
                </a:solidFill>
              </a:rPr>
              <a:pPr/>
              <a:t>14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27034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dirty="0" smtClean="0"/>
              <a:t>My focus will be on analysis, and </a:t>
            </a:r>
            <a:r>
              <a:rPr lang="en-GB" b="1" dirty="0" err="1" smtClean="0"/>
              <a:t>binnning</a:t>
            </a:r>
            <a:r>
              <a:rPr lang="en-GB" b="1" dirty="0" smtClean="0"/>
              <a:t>/contingency tables are the leaping off point for us here</a:t>
            </a:r>
            <a:endParaRPr lang="en-GB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5EDC59-5342-E941-BF32-1D69B11815E8}" type="slidenum">
              <a:rPr lang="en-US" smtClean="0">
                <a:solidFill>
                  <a:prstClr val="black"/>
                </a:solidFill>
              </a:rPr>
              <a:pPr/>
              <a:t>15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27034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dirty="0" smtClean="0"/>
              <a:t>What could be simpler?!</a:t>
            </a:r>
            <a:endParaRPr lang="en-GB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5EDC59-5342-E941-BF32-1D69B11815E8}" type="slidenum">
              <a:rPr lang="en-US" smtClean="0">
                <a:solidFill>
                  <a:prstClr val="black"/>
                </a:solidFill>
              </a:rPr>
              <a:pPr/>
              <a:t>16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27034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dirty="0" smtClean="0"/>
              <a:t>Composition-based</a:t>
            </a:r>
            <a:r>
              <a:rPr lang="en-GB" b="1" baseline="0" dirty="0" smtClean="0"/>
              <a:t> would seem useful for microbes NOT in the database</a:t>
            </a:r>
            <a:endParaRPr lang="en-GB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5EDC59-5342-E941-BF32-1D69B11815E8}" type="slidenum">
              <a:rPr lang="en-US" smtClean="0">
                <a:solidFill>
                  <a:prstClr val="black"/>
                </a:solidFill>
              </a:rPr>
              <a:pPr/>
              <a:t>17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27034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dirty="0" smtClean="0"/>
              <a:t>What could be simpler?!</a:t>
            </a:r>
          </a:p>
          <a:p>
            <a:endParaRPr lang="en-GB" b="1" dirty="0" smtClean="0"/>
          </a:p>
          <a:p>
            <a:r>
              <a:rPr lang="en-GB" b="1" dirty="0" smtClean="0"/>
              <a:t>But now you have choice,</a:t>
            </a:r>
            <a:endParaRPr lang="en-GB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5EDC59-5342-E941-BF32-1D69B11815E8}" type="slidenum">
              <a:rPr lang="en-US" smtClean="0">
                <a:solidFill>
                  <a:prstClr val="black"/>
                </a:solidFill>
              </a:rPr>
              <a:pPr/>
              <a:t>18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27034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dirty="0" smtClean="0"/>
              <a:t>What could be simpler?!</a:t>
            </a:r>
            <a:endParaRPr lang="en-GB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5EDC59-5342-E941-BF32-1D69B11815E8}" type="slidenum">
              <a:rPr lang="en-US" smtClean="0">
                <a:solidFill>
                  <a:prstClr val="black"/>
                </a:solidFill>
              </a:rPr>
              <a:pPr/>
              <a:t>19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27034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dirty="0" smtClean="0"/>
              <a:t>Is there an ‘easy’ option???</a:t>
            </a:r>
            <a:endParaRPr lang="en-GB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5EDC59-5342-E941-BF32-1D69B11815E8}" type="slidenum">
              <a:rPr lang="en-US" smtClean="0">
                <a:solidFill>
                  <a:prstClr val="black"/>
                </a:solidFill>
              </a:rPr>
              <a:pPr/>
              <a:t>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27034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5EDC59-5342-E941-BF32-1D69B11815E8}" type="slidenum">
              <a:rPr lang="en-US" smtClean="0">
                <a:solidFill>
                  <a:prstClr val="black"/>
                </a:solidFill>
              </a:rPr>
              <a:pPr/>
              <a:t>20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27034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5EDC59-5342-E941-BF32-1D69B11815E8}" type="slidenum">
              <a:rPr lang="en-US" smtClean="0">
                <a:solidFill>
                  <a:prstClr val="black"/>
                </a:solidFill>
              </a:rPr>
              <a:pPr/>
              <a:t>21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27034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dirty="0" smtClean="0"/>
              <a:t>You’re going to be using </a:t>
            </a:r>
            <a:r>
              <a:rPr lang="en-GB" b="1" dirty="0" err="1" smtClean="0"/>
              <a:t>megan</a:t>
            </a:r>
            <a:r>
              <a:rPr lang="en-GB" b="1" dirty="0" smtClean="0"/>
              <a:t>, and I’ve just mentioned it, and cli…</a:t>
            </a:r>
            <a:endParaRPr lang="en-GB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5EDC59-5342-E941-BF32-1D69B11815E8}" type="slidenum">
              <a:rPr lang="en-US" smtClean="0">
                <a:solidFill>
                  <a:prstClr val="black"/>
                </a:solidFill>
              </a:rPr>
              <a:pPr/>
              <a:t>22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27034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5EDC59-5342-E941-BF32-1D69B11815E8}" type="slidenum">
              <a:rPr lang="en-US" smtClean="0">
                <a:solidFill>
                  <a:prstClr val="black"/>
                </a:solidFill>
              </a:rPr>
              <a:pPr/>
              <a:t>23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27034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5EDC59-5342-E941-BF32-1D69B11815E8}" type="slidenum">
              <a:rPr lang="en-US" smtClean="0">
                <a:solidFill>
                  <a:prstClr val="black"/>
                </a:solidFill>
              </a:rPr>
              <a:pPr/>
              <a:t>24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27034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5EDC59-5342-E941-BF32-1D69B11815E8}" type="slidenum">
              <a:rPr lang="en-US" smtClean="0">
                <a:solidFill>
                  <a:prstClr val="black"/>
                </a:solidFill>
              </a:rPr>
              <a:pPr/>
              <a:t>25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27034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dirty="0" smtClean="0"/>
              <a:t>So far, focus on shotgun sequencing</a:t>
            </a:r>
            <a:endParaRPr lang="en-GB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5EDC59-5342-E941-BF32-1D69B11815E8}" type="slidenum">
              <a:rPr lang="en-US" smtClean="0">
                <a:solidFill>
                  <a:prstClr val="black"/>
                </a:solidFill>
              </a:rPr>
              <a:pPr/>
              <a:t>26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27034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dirty="0" smtClean="0"/>
              <a:t>My focus will be on analysis, and contingency tables are the leaping off point for us here</a:t>
            </a:r>
            <a:endParaRPr lang="en-GB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5EDC59-5342-E941-BF32-1D69B11815E8}" type="slidenum">
              <a:rPr lang="en-US" smtClean="0">
                <a:solidFill>
                  <a:prstClr val="black"/>
                </a:solidFill>
              </a:rPr>
              <a:pPr/>
              <a:t>27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27034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5EDC59-5342-E941-BF32-1D69B11815E8}" type="slidenum">
              <a:rPr lang="en-US" smtClean="0">
                <a:solidFill>
                  <a:prstClr val="black"/>
                </a:solidFill>
              </a:rPr>
              <a:pPr/>
              <a:t>28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27034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dirty="0" smtClean="0"/>
              <a:t>My focus will be on analysis, and contingency tables are the leaping off point for us here</a:t>
            </a:r>
          </a:p>
          <a:p>
            <a:r>
              <a:rPr lang="en-GB" b="1" dirty="0" smtClean="0"/>
              <a:t>Once we have the tables, we</a:t>
            </a:r>
            <a:r>
              <a:rPr lang="en-GB" b="1" baseline="0" dirty="0" smtClean="0"/>
              <a:t> can do….</a:t>
            </a:r>
            <a:endParaRPr lang="en-GB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5EDC59-5342-E941-BF32-1D69B11815E8}" type="slidenum">
              <a:rPr lang="en-US" smtClean="0">
                <a:solidFill>
                  <a:prstClr val="black"/>
                </a:solidFill>
              </a:rPr>
              <a:pPr/>
              <a:t>29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27034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5EDC59-5342-E941-BF32-1D69B11815E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7034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b="1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5EDC59-5342-E941-BF32-1D69B11815E8}" type="slidenum">
              <a:rPr lang="en-US" smtClean="0">
                <a:solidFill>
                  <a:prstClr val="black"/>
                </a:solidFill>
              </a:rPr>
              <a:pPr/>
              <a:t>30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27034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b="1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5EDC59-5342-E941-BF32-1D69B11815E8}" type="slidenum">
              <a:rPr lang="en-US" smtClean="0">
                <a:solidFill>
                  <a:prstClr val="black"/>
                </a:solidFill>
              </a:rPr>
              <a:pPr/>
              <a:t>31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27034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dirty="0" smtClean="0"/>
              <a:t>OK – you’ve picked a method and got your tables</a:t>
            </a:r>
            <a:endParaRPr lang="en-GB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5EDC59-5342-E941-BF32-1D69B11815E8}" type="slidenum">
              <a:rPr lang="en-US" smtClean="0">
                <a:solidFill>
                  <a:prstClr val="black"/>
                </a:solidFill>
              </a:rPr>
              <a:pPr/>
              <a:t>32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27034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dirty="0" err="1" smtClean="0"/>
              <a:t>Avenacins</a:t>
            </a:r>
            <a:r>
              <a:rPr lang="en-GB" b="1" dirty="0" smtClean="0"/>
              <a:t> bind to sterols forming a pore that disrupts the cell membrane</a:t>
            </a:r>
          </a:p>
          <a:p>
            <a:endParaRPr lang="en-GB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5EDC59-5342-E941-BF32-1D69B11815E8}" type="slidenum">
              <a:rPr lang="en-US" smtClean="0">
                <a:solidFill>
                  <a:prstClr val="black"/>
                </a:solidFill>
              </a:rPr>
              <a:pPr/>
              <a:t>33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27034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5EDC59-5342-E941-BF32-1D69B11815E8}" type="slidenum">
              <a:rPr lang="en-US" smtClean="0">
                <a:solidFill>
                  <a:prstClr val="black"/>
                </a:solidFill>
              </a:rPr>
              <a:pPr/>
              <a:t>34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27034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5EDC59-5342-E941-BF32-1D69B11815E8}" type="slidenum">
              <a:rPr lang="en-US" smtClean="0">
                <a:solidFill>
                  <a:prstClr val="black"/>
                </a:solidFill>
              </a:rPr>
              <a:pPr/>
              <a:t>35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27034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5EDC59-5342-E941-BF32-1D69B11815E8}" type="slidenum">
              <a:rPr lang="en-US" smtClean="0">
                <a:solidFill>
                  <a:prstClr val="black"/>
                </a:solidFill>
              </a:rPr>
              <a:pPr/>
              <a:t>36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27034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5EDC59-5342-E941-BF32-1D69B11815E8}" type="slidenum">
              <a:rPr lang="en-US" smtClean="0">
                <a:solidFill>
                  <a:prstClr val="black"/>
                </a:solidFill>
              </a:rPr>
              <a:pPr/>
              <a:t>37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27034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5EDC59-5342-E941-BF32-1D69B11815E8}" type="slidenum">
              <a:rPr lang="en-US" smtClean="0">
                <a:solidFill>
                  <a:prstClr val="black"/>
                </a:solidFill>
              </a:rPr>
              <a:pPr/>
              <a:t>38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27034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5EDC59-5342-E941-BF32-1D69B11815E8}" type="slidenum">
              <a:rPr lang="en-US" smtClean="0">
                <a:solidFill>
                  <a:prstClr val="black"/>
                </a:solidFill>
              </a:rPr>
              <a:pPr/>
              <a:t>39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27034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dirty="0" smtClean="0"/>
              <a:t>Is there an ‘easy’ option???</a:t>
            </a:r>
            <a:endParaRPr lang="en-GB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5EDC59-5342-E941-BF32-1D69B11815E8}" type="slidenum">
              <a:rPr lang="en-US" smtClean="0">
                <a:solidFill>
                  <a:prstClr val="black"/>
                </a:solidFill>
              </a:rPr>
              <a:pPr/>
              <a:t>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27034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5EDC59-5342-E941-BF32-1D69B11815E8}" type="slidenum">
              <a:rPr lang="en-US" smtClean="0">
                <a:solidFill>
                  <a:prstClr val="black"/>
                </a:solidFill>
              </a:rPr>
              <a:pPr/>
              <a:t>40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27034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5EDC59-5342-E941-BF32-1D69B11815E8}" type="slidenum">
              <a:rPr lang="en-US" smtClean="0">
                <a:solidFill>
                  <a:prstClr val="black"/>
                </a:solidFill>
              </a:rPr>
              <a:pPr/>
              <a:t>41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27034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5EDC59-5342-E941-BF32-1D69B11815E8}" type="slidenum">
              <a:rPr lang="en-US" smtClean="0">
                <a:solidFill>
                  <a:prstClr val="black"/>
                </a:solidFill>
              </a:rPr>
              <a:pPr/>
              <a:t>42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27034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5EDC59-5342-E941-BF32-1D69B11815E8}" type="slidenum">
              <a:rPr lang="en-US" smtClean="0">
                <a:solidFill>
                  <a:prstClr val="black"/>
                </a:solidFill>
              </a:rPr>
              <a:pPr/>
              <a:t>43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27034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5EDC59-5342-E941-BF32-1D69B11815E8}" type="slidenum">
              <a:rPr lang="en-US" smtClean="0">
                <a:solidFill>
                  <a:prstClr val="black"/>
                </a:solidFill>
              </a:rPr>
              <a:pPr/>
              <a:t>44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27034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5EDC59-5342-E941-BF32-1D69B11815E8}" type="slidenum">
              <a:rPr lang="en-US" smtClean="0">
                <a:solidFill>
                  <a:prstClr val="black"/>
                </a:solidFill>
              </a:rPr>
              <a:pPr/>
              <a:t>45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27034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KEGG: Kyoto </a:t>
            </a:r>
            <a:r>
              <a:rPr lang="en-GB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Encyclopedia</a:t>
            </a:r>
            <a:r>
              <a:rPr lang="en-GB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Genes and Genomes</a:t>
            </a:r>
          </a:p>
          <a:p>
            <a:r>
              <a:rPr lang="en-GB" sz="800" b="0" dirty="0" smtClean="0"/>
              <a:t>* KEGG pathways: an </a:t>
            </a:r>
            <a:r>
              <a:rPr lang="en-GB" sz="800" b="1" dirty="0" smtClean="0"/>
              <a:t>overall</a:t>
            </a:r>
            <a:r>
              <a:rPr lang="en-GB" sz="800" b="0" dirty="0" smtClean="0"/>
              <a:t> picture of the molecular interaction and reaction network often combining experimental evidence from multiple organisms</a:t>
            </a:r>
          </a:p>
          <a:p>
            <a:r>
              <a:rPr lang="en-GB" b="0" dirty="0" smtClean="0"/>
              <a:t>* KEGG modules: a tighter functional unit of molecules generally corresponding to conserved sub-pathway in the KEGG pathway map</a:t>
            </a:r>
          </a:p>
          <a:p>
            <a:r>
              <a:rPr lang="en-GB" b="0" dirty="0" smtClean="0"/>
              <a:t>* Dig back from pathways [</a:t>
            </a:r>
            <a:r>
              <a:rPr lang="en-GB" b="0" dirty="0" err="1" smtClean="0"/>
              <a:t>ko</a:t>
            </a:r>
            <a:r>
              <a:rPr lang="en-GB" b="0" dirty="0" smtClean="0"/>
              <a:t> number] and modules [M number] to orthologous genes [K numbers]. Pathways and modules are a combination of K numbers</a:t>
            </a:r>
            <a:r>
              <a:rPr lang="en-GB" sz="2400" dirty="0" smtClean="0">
                <a:solidFill>
                  <a:srgbClr val="000000"/>
                </a:solidFill>
                <a:cs typeface="Gill Sans" charset="0"/>
              </a:rPr>
              <a:t> 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2400" dirty="0" smtClean="0">
              <a:solidFill>
                <a:srgbClr val="000000"/>
              </a:solidFill>
              <a:cs typeface="Gill Sans" charset="0"/>
            </a:endParaRP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2400" dirty="0" smtClean="0">
              <a:solidFill>
                <a:srgbClr val="000000"/>
              </a:solidFill>
              <a:cs typeface="Gill Sans" charset="0"/>
            </a:endParaRPr>
          </a:p>
          <a:p>
            <a:endParaRPr lang="en-GB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5EDC59-5342-E941-BF32-1D69B11815E8}" type="slidenum">
              <a:rPr lang="en-US" smtClean="0">
                <a:solidFill>
                  <a:prstClr val="black"/>
                </a:solidFill>
              </a:rPr>
              <a:pPr/>
              <a:t>46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27034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dirty="0" smtClean="0"/>
              <a:t>Rhizobia are legume root-nodule bacteria.  They are soil bacteria that induce the formation of special structures (nodules) on the roots of their host plants.  Inside these nodules, the rhizobia fix nitrogen</a:t>
            </a:r>
            <a:endParaRPr lang="en-GB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5EDC59-5342-E941-BF32-1D69B11815E8}" type="slidenum">
              <a:rPr lang="en-US" smtClean="0">
                <a:solidFill>
                  <a:prstClr val="black"/>
                </a:solidFill>
              </a:rPr>
              <a:pPr/>
              <a:t>47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27034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800" b="0" dirty="0" smtClean="0"/>
              <a:t>* First line of defence – plant generates anti-microbial secondary metabolites OR ‘good’ soil microbes outcompete pathogens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800" b="0" dirty="0" smtClean="0"/>
              <a:t>* High C  in </a:t>
            </a:r>
            <a:r>
              <a:rPr lang="en-GB" sz="800" b="0" dirty="0" err="1" smtClean="0"/>
              <a:t>rhizo</a:t>
            </a:r>
            <a:r>
              <a:rPr lang="en-GB" sz="800" b="0" dirty="0" smtClean="0"/>
              <a:t> stimulates denitrification. Nitrogen nutrition: </a:t>
            </a:r>
            <a:r>
              <a:rPr lang="en-GB" sz="2400" b="0" dirty="0" smtClean="0"/>
              <a:t>Plants cause, and benefit from, altered microbial N transformation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5EDC59-5342-E941-BF32-1D69B11815E8}" type="slidenum">
              <a:rPr lang="en-US" smtClean="0">
                <a:solidFill>
                  <a:prstClr val="black"/>
                </a:solidFill>
              </a:rPr>
              <a:pPr/>
              <a:t>48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27034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5EDC59-5342-E941-BF32-1D69B11815E8}" type="slidenum">
              <a:rPr lang="en-US" smtClean="0">
                <a:solidFill>
                  <a:prstClr val="black"/>
                </a:solidFill>
              </a:rPr>
              <a:pPr/>
              <a:t>49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27034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5EDC59-5342-E941-BF32-1D69B11815E8}" type="slidenum">
              <a:rPr lang="en-US" smtClean="0">
                <a:solidFill>
                  <a:prstClr val="black"/>
                </a:solidFill>
              </a:rPr>
              <a:pPr/>
              <a:t>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27034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5EDC59-5342-E941-BF32-1D69B11815E8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7034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5EDC59-5342-E941-BF32-1D69B11815E8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7034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dirty="0" smtClean="0"/>
              <a:t>Embrace statistics!! It is your friend</a:t>
            </a:r>
            <a:endParaRPr lang="en-GB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5EDC59-5342-E941-BF32-1D69B11815E8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7034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5EDC59-5342-E941-BF32-1D69B11815E8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7034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5EDC59-5342-E941-BF32-1D69B11815E8}" type="slidenum">
              <a:rPr lang="en-US" smtClean="0">
                <a:solidFill>
                  <a:prstClr val="black"/>
                </a:solidFill>
              </a:rPr>
              <a:pPr/>
              <a:t>54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27034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5EDC59-5342-E941-BF32-1D69B11815E8}" type="slidenum">
              <a:rPr lang="en-US" smtClean="0">
                <a:solidFill>
                  <a:prstClr val="black"/>
                </a:solidFill>
              </a:rPr>
              <a:pPr/>
              <a:t>55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27034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Phyloseq</a:t>
            </a:r>
            <a:r>
              <a:rPr lang="en-GB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 </a:t>
            </a:r>
            <a:r>
              <a:rPr lang="en-GB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biom</a:t>
            </a:r>
            <a:r>
              <a:rPr lang="en-GB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format files</a:t>
            </a:r>
          </a:p>
          <a:p>
            <a:endParaRPr lang="en-GB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5EDC59-5342-E941-BF32-1D69B11815E8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7034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Phyloseq</a:t>
            </a:r>
            <a:r>
              <a:rPr lang="en-GB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 </a:t>
            </a:r>
            <a:r>
              <a:rPr lang="en-GB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biom</a:t>
            </a:r>
            <a:r>
              <a:rPr lang="en-GB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format files</a:t>
            </a:r>
          </a:p>
          <a:p>
            <a:endParaRPr lang="en-GB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5EDC59-5342-E941-BF32-1D69B11815E8}" type="slidenum">
              <a:rPr lang="en-US" smtClean="0">
                <a:solidFill>
                  <a:prstClr val="black"/>
                </a:solidFill>
              </a:rPr>
              <a:pPr/>
              <a:t>57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27034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Phyloseq</a:t>
            </a:r>
            <a:r>
              <a:rPr lang="en-GB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 </a:t>
            </a:r>
            <a:r>
              <a:rPr lang="en-GB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biom</a:t>
            </a:r>
            <a:r>
              <a:rPr lang="en-GB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format files</a:t>
            </a:r>
          </a:p>
          <a:p>
            <a:endParaRPr lang="en-GB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5EDC59-5342-E941-BF32-1D69B11815E8}" type="slidenum">
              <a:rPr lang="en-US" smtClean="0">
                <a:solidFill>
                  <a:prstClr val="black"/>
                </a:solidFill>
              </a:rPr>
              <a:pPr/>
              <a:t>58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27034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b="1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5EDC59-5342-E941-BF32-1D69B11815E8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7034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5EDC59-5342-E941-BF32-1D69B11815E8}" type="slidenum">
              <a:rPr lang="en-US" smtClean="0">
                <a:solidFill>
                  <a:prstClr val="black"/>
                </a:solidFill>
              </a:rPr>
              <a:pPr/>
              <a:t>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27034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5EDC59-5342-E941-BF32-1D69B11815E8}" type="slidenum">
              <a:rPr lang="en-US" smtClean="0">
                <a:solidFill>
                  <a:prstClr val="black"/>
                </a:solidFill>
              </a:rPr>
              <a:pPr/>
              <a:t>60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27034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5EDC59-5342-E941-BF32-1D69B11815E8}" type="slidenum">
              <a:rPr lang="en-US" smtClean="0">
                <a:solidFill>
                  <a:prstClr val="black"/>
                </a:solidFill>
              </a:rPr>
              <a:pPr/>
              <a:t>61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27034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5EDC59-5342-E941-BF32-1D69B11815E8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7034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5EDC59-5342-E941-BF32-1D69B11815E8}" type="slidenum">
              <a:rPr lang="en-US" smtClean="0">
                <a:solidFill>
                  <a:prstClr val="black"/>
                </a:solidFill>
              </a:rPr>
              <a:pPr/>
              <a:t>63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27034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TGAC one of several institutes at the</a:t>
            </a:r>
            <a:r>
              <a:rPr lang="en-GB" baseline="0" dirty="0" smtClean="0"/>
              <a:t> Norwich Research Park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5EDC59-5342-E941-BF32-1D69B11815E8}" type="slidenum">
              <a:rPr lang="en-US" smtClean="0">
                <a:solidFill>
                  <a:prstClr val="black"/>
                </a:solidFill>
              </a:rPr>
              <a:pPr/>
              <a:t>64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7520545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dirty="0" smtClean="0"/>
              <a:t>The 3 BBSRC  </a:t>
            </a:r>
            <a:r>
              <a:rPr lang="en-GB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Strategic research priorities</a:t>
            </a:r>
          </a:p>
          <a:p>
            <a:endParaRPr lang="en-GB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5EDC59-5342-E941-BF32-1D69B11815E8}" type="slidenum">
              <a:rPr lang="en-US" smtClean="0">
                <a:solidFill>
                  <a:prstClr val="black"/>
                </a:solidFill>
              </a:rPr>
              <a:pPr/>
              <a:t>65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270349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dirty="0" smtClean="0"/>
              <a:t>The 3 BBSRC  </a:t>
            </a:r>
            <a:r>
              <a:rPr lang="en-GB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Strategic research priorities</a:t>
            </a:r>
          </a:p>
          <a:p>
            <a:r>
              <a:rPr lang="en-GB" b="1" dirty="0" smtClean="0"/>
              <a:t>Meta*omics lends itself to</a:t>
            </a:r>
            <a:r>
              <a:rPr lang="en-GB" b="1" baseline="0" dirty="0" smtClean="0"/>
              <a:t> the study</a:t>
            </a:r>
            <a:endParaRPr lang="en-GB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5EDC59-5342-E941-BF32-1D69B11815E8}" type="slidenum">
              <a:rPr lang="en-US" smtClean="0">
                <a:solidFill>
                  <a:prstClr val="black"/>
                </a:solidFill>
              </a:rPr>
              <a:pPr/>
              <a:t>66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270349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dirty="0" smtClean="0"/>
              <a:t>Projects a mixture of 16S and WSG</a:t>
            </a:r>
            <a:endParaRPr lang="en-GB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5EDC59-5342-E941-BF32-1D69B11815E8}" type="slidenum">
              <a:rPr lang="en-US" smtClean="0">
                <a:solidFill>
                  <a:prstClr val="black"/>
                </a:solidFill>
              </a:rPr>
              <a:pPr/>
              <a:t>67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270349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5EDC59-5342-E941-BF32-1D69B11815E8}" type="slidenum">
              <a:rPr lang="en-US" smtClean="0">
                <a:solidFill>
                  <a:prstClr val="black"/>
                </a:solidFill>
              </a:rPr>
              <a:pPr/>
              <a:t>68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270349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5EDC59-5342-E941-BF32-1D69B11815E8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7034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5EDC59-5342-E941-BF32-1D69B11815E8}" type="slidenum">
              <a:rPr lang="en-US" smtClean="0">
                <a:solidFill>
                  <a:prstClr val="black"/>
                </a:solidFill>
              </a:rPr>
              <a:pPr/>
              <a:t>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27034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5EDC59-5342-E941-BF32-1D69B11815E8}" type="slidenum">
              <a:rPr lang="en-US" smtClean="0">
                <a:solidFill>
                  <a:prstClr val="black"/>
                </a:solidFill>
              </a:rPr>
              <a:pPr/>
              <a:t>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27034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5EDC59-5342-E941-BF32-1D69B11815E8}" type="slidenum">
              <a:rPr lang="en-US" smtClean="0">
                <a:solidFill>
                  <a:prstClr val="black"/>
                </a:solidFill>
              </a:rPr>
              <a:pPr/>
              <a:t>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27034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EAD19-18CD-7148-A213-C7765E31A181}" type="datetime1">
              <a:rPr lang="en-GB" smtClean="0"/>
              <a:t>15/10/2015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The Genome Analysis Centre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C3A51-3C17-0249-9ECC-FA6C0DA462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5339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6F3FF-E3AA-F54D-A97A-45733C6D41F4}" type="datetime1">
              <a:rPr lang="en-GB" smtClean="0"/>
              <a:t>15/10/2015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The Genome Analysis Centre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C3A51-3C17-0249-9ECC-FA6C0DA462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595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EAD19-18CD-7148-A213-C7765E31A181}" type="datetime1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15/10/2015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The Genome Analysis Centre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C3A51-3C17-0249-9ECC-FA6C0DA4621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0223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499DA-72C0-3744-A3BA-17731EE104CB}" type="datetime1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15/10/2015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The Genome Analysis Centre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C3A51-3C17-0249-9ECC-FA6C0DA4621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034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3A20F-955F-2444-8AAE-992C36BDA85F}" type="datetime1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15/10/2015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The Genome Analysis Centre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C3A51-3C17-0249-9ECC-FA6C0DA4621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4278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3AC86E-A935-7549-BEE2-220A577A3076}" type="datetime1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15/10/2015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The Genome Analysis Centre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C3A51-3C17-0249-9ECC-FA6C0DA4621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2509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65290-8A14-6742-88F0-7F4F6C200FBD}" type="datetime1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15/10/2015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The Genome Analysis Centre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C3A51-3C17-0249-9ECC-FA6C0DA4621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8109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02AAC-8047-F44A-8829-FAB431F5CBE3}" type="datetime1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15/10/2015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The Genome Analysis Centre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C3A51-3C17-0249-9ECC-FA6C0DA4621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3765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1D974-3FE6-1F4A-B7B0-DC9929055D4F}" type="datetime1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15/10/2015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The Genome Analysis Centre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C3A51-3C17-0249-9ECC-FA6C0DA4621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2526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2A7BFC-3811-C546-83E6-5C304419C9BC}" type="datetime1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15/10/2015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The Genome Analysis Centre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C3A51-3C17-0249-9ECC-FA6C0DA4621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2095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1B418-B9B9-B249-B65D-E7B8183DEF14}" type="datetime1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15/10/2015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The Genome Analysis Centre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C3A51-3C17-0249-9ECC-FA6C0DA4621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5919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6F3FF-E3AA-F54D-A97A-45733C6D41F4}" type="datetime1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15/10/2015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The Genome Analysis Centre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C3A51-3C17-0249-9ECC-FA6C0DA4621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886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FF970-2F00-0F4C-8F99-A13CBCEB4DA4}" type="datetime1">
              <a:rPr lang="en-GB" smtClean="0"/>
              <a:t>15/10/2015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The Genome Analysis Centre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C3A51-3C17-0249-9ECC-FA6C0DA462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066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FF970-2F00-0F4C-8F99-A13CBCEB4DA4}" type="datetime1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15/10/2015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The Genome Analysis Centre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C3A51-3C17-0249-9ECC-FA6C0DA4621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5239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EAD19-18CD-7148-A213-C7765E31A181}" type="datetime1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15/10/2015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The Genome Analysis Centre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C3A51-3C17-0249-9ECC-FA6C0DA4621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5154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499DA-72C0-3744-A3BA-17731EE104CB}" type="datetime1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15/10/2015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The Genome Analysis Centre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C3A51-3C17-0249-9ECC-FA6C0DA4621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1881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3A20F-955F-2444-8AAE-992C36BDA85F}" type="datetime1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15/10/2015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The Genome Analysis Centre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C3A51-3C17-0249-9ECC-FA6C0DA4621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7634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3AC86E-A935-7549-BEE2-220A577A3076}" type="datetime1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15/10/2015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The Genome Analysis Centre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C3A51-3C17-0249-9ECC-FA6C0DA4621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4190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65290-8A14-6742-88F0-7F4F6C200FBD}" type="datetime1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15/10/2015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The Genome Analysis Centre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C3A51-3C17-0249-9ECC-FA6C0DA4621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5201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02AAC-8047-F44A-8829-FAB431F5CBE3}" type="datetime1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15/10/2015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The Genome Analysis Centre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C3A51-3C17-0249-9ECC-FA6C0DA4621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0013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1D974-3FE6-1F4A-B7B0-DC9929055D4F}" type="datetime1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15/10/2015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The Genome Analysis Centre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C3A51-3C17-0249-9ECC-FA6C0DA4621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6972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2A7BFC-3811-C546-83E6-5C304419C9BC}" type="datetime1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15/10/2015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The Genome Analysis Centre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C3A51-3C17-0249-9ECC-FA6C0DA4621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7603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1B418-B9B9-B249-B65D-E7B8183DEF14}" type="datetime1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15/10/2015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The Genome Analysis Centre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C3A51-3C17-0249-9ECC-FA6C0DA4621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4795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EAD19-18CD-7148-A213-C7765E31A181}" type="datetime1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15/10/2015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The Genome Analysis Centre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C3A51-3C17-0249-9ECC-FA6C0DA4621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9960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6F3FF-E3AA-F54D-A97A-45733C6D41F4}" type="datetime1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15/10/2015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The Genome Analysis Centre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C3A51-3C17-0249-9ECC-FA6C0DA4621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5438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FF970-2F00-0F4C-8F99-A13CBCEB4DA4}" type="datetime1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15/10/2015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The Genome Analysis Centre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C3A51-3C17-0249-9ECC-FA6C0DA4621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4862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EAD19-18CD-7148-A213-C7765E31A181}" type="datetime1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15/10/2015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The Genome Analysis Centre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C3A51-3C17-0249-9ECC-FA6C0DA4621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5390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499DA-72C0-3744-A3BA-17731EE104CB}" type="datetime1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15/10/2015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The Genome Analysis Centre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C3A51-3C17-0249-9ECC-FA6C0DA4621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3546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3A20F-955F-2444-8AAE-992C36BDA85F}" type="datetime1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15/10/2015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The Genome Analysis Centre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C3A51-3C17-0249-9ECC-FA6C0DA4621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6630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3AC86E-A935-7549-BEE2-220A577A3076}" type="datetime1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15/10/2015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The Genome Analysis Centre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C3A51-3C17-0249-9ECC-FA6C0DA4621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4182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65290-8A14-6742-88F0-7F4F6C200FBD}" type="datetime1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15/10/2015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The Genome Analysis Centre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C3A51-3C17-0249-9ECC-FA6C0DA4621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3835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02AAC-8047-F44A-8829-FAB431F5CBE3}" type="datetime1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15/10/2015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The Genome Analysis Centre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C3A51-3C17-0249-9ECC-FA6C0DA4621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0415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1D974-3FE6-1F4A-B7B0-DC9929055D4F}" type="datetime1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15/10/2015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The Genome Analysis Centre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C3A51-3C17-0249-9ECC-FA6C0DA4621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0862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2A7BFC-3811-C546-83E6-5C304419C9BC}" type="datetime1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15/10/2015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The Genome Analysis Centre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C3A51-3C17-0249-9ECC-FA6C0DA4621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8624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499DA-72C0-3744-A3BA-17731EE104CB}" type="datetime1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15/10/2015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The Genome Analysis Centre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C3A51-3C17-0249-9ECC-FA6C0DA4621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5974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1B418-B9B9-B249-B65D-E7B8183DEF14}" type="datetime1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15/10/2015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The Genome Analysis Centre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C3A51-3C17-0249-9ECC-FA6C0DA4621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4597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6F3FF-E3AA-F54D-A97A-45733C6D41F4}" type="datetime1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15/10/2015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The Genome Analysis Centre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C3A51-3C17-0249-9ECC-FA6C0DA4621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8577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FF970-2F00-0F4C-8F99-A13CBCEB4DA4}" type="datetime1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15/10/2015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The Genome Analysis Centre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C3A51-3C17-0249-9ECC-FA6C0DA4621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0341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EAD19-18CD-7148-A213-C7765E31A181}" type="datetime1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15/10/2015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The Genome Analysis Centre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C3A51-3C17-0249-9ECC-FA6C0DA4621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324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499DA-72C0-3744-A3BA-17731EE104CB}" type="datetime1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15/10/2015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The Genome Analysis Centre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C3A51-3C17-0249-9ECC-FA6C0DA4621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0058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3A20F-955F-2444-8AAE-992C36BDA85F}" type="datetime1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15/10/2015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The Genome Analysis Centre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C3A51-3C17-0249-9ECC-FA6C0DA4621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6379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3AC86E-A935-7549-BEE2-220A577A3076}" type="datetime1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15/10/2015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The Genome Analysis Centre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C3A51-3C17-0249-9ECC-FA6C0DA4621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8968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65290-8A14-6742-88F0-7F4F6C200FBD}" type="datetime1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15/10/2015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The Genome Analysis Centre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C3A51-3C17-0249-9ECC-FA6C0DA4621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8826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02AAC-8047-F44A-8829-FAB431F5CBE3}" type="datetime1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15/10/2015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The Genome Analysis Centre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C3A51-3C17-0249-9ECC-FA6C0DA4621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9043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1D974-3FE6-1F4A-B7B0-DC9929055D4F}" type="datetime1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15/10/2015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The Genome Analysis Centre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C3A51-3C17-0249-9ECC-FA6C0DA4621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1900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3A20F-955F-2444-8AAE-992C36BDA85F}" type="datetime1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15/10/2015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The Genome Analysis Centre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C3A51-3C17-0249-9ECC-FA6C0DA4621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421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2A7BFC-3811-C546-83E6-5C304419C9BC}" type="datetime1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15/10/2015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The Genome Analysis Centre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C3A51-3C17-0249-9ECC-FA6C0DA4621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1102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1B418-B9B9-B249-B65D-E7B8183DEF14}" type="datetime1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15/10/2015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The Genome Analysis Centre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C3A51-3C17-0249-9ECC-FA6C0DA4621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2091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6F3FF-E3AA-F54D-A97A-45733C6D41F4}" type="datetime1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15/10/2015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The Genome Analysis Centre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C3A51-3C17-0249-9ECC-FA6C0DA4621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9255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FF970-2F00-0F4C-8F99-A13CBCEB4DA4}" type="datetime1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15/10/2015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The Genome Analysis Centre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C3A51-3C17-0249-9ECC-FA6C0DA4621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1952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EAD19-18CD-7148-A213-C7765E31A181}" type="datetime1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15/10/2015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The Genome Analysis Centre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C3A51-3C17-0249-9ECC-FA6C0DA4621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9628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499DA-72C0-3744-A3BA-17731EE104CB}" type="datetime1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15/10/2015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The Genome Analysis Centre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C3A51-3C17-0249-9ECC-FA6C0DA4621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9046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3A20F-955F-2444-8AAE-992C36BDA85F}" type="datetime1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15/10/2015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The Genome Analysis Centre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C3A51-3C17-0249-9ECC-FA6C0DA4621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2728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3AC86E-A935-7549-BEE2-220A577A3076}" type="datetime1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15/10/2015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The Genome Analysis Centre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C3A51-3C17-0249-9ECC-FA6C0DA4621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4888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65290-8A14-6742-88F0-7F4F6C200FBD}" type="datetime1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15/10/2015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The Genome Analysis Centre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C3A51-3C17-0249-9ECC-FA6C0DA4621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729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02AAC-8047-F44A-8829-FAB431F5CBE3}" type="datetime1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15/10/2015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The Genome Analysis Centre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C3A51-3C17-0249-9ECC-FA6C0DA4621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7821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3AC86E-A935-7549-BEE2-220A577A3076}" type="datetime1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15/10/2015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The Genome Analysis Centre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C3A51-3C17-0249-9ECC-FA6C0DA4621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3027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1D974-3FE6-1F4A-B7B0-DC9929055D4F}" type="datetime1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15/10/2015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The Genome Analysis Centre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C3A51-3C17-0249-9ECC-FA6C0DA4621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810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2A7BFC-3811-C546-83E6-5C304419C9BC}" type="datetime1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15/10/2015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The Genome Analysis Centre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C3A51-3C17-0249-9ECC-FA6C0DA4621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5689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1B418-B9B9-B249-B65D-E7B8183DEF14}" type="datetime1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15/10/2015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The Genome Analysis Centre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C3A51-3C17-0249-9ECC-FA6C0DA4621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4939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6F3FF-E3AA-F54D-A97A-45733C6D41F4}" type="datetime1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15/10/2015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The Genome Analysis Centre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C3A51-3C17-0249-9ECC-FA6C0DA4621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735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FF970-2F00-0F4C-8F99-A13CBCEB4DA4}" type="datetime1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15/10/2015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The Genome Analysis Centre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C3A51-3C17-0249-9ECC-FA6C0DA4621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5518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EAD19-18CD-7148-A213-C7765E31A181}" type="datetime1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15/10/2015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The Genome Analysis Centre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C3A51-3C17-0249-9ECC-FA6C0DA4621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2357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499DA-72C0-3744-A3BA-17731EE104CB}" type="datetime1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15/10/2015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The Genome Analysis Centre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C3A51-3C17-0249-9ECC-FA6C0DA4621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2625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3A20F-955F-2444-8AAE-992C36BDA85F}" type="datetime1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15/10/2015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The Genome Analysis Centre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C3A51-3C17-0249-9ECC-FA6C0DA4621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424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3AC86E-A935-7549-BEE2-220A577A3076}" type="datetime1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15/10/2015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The Genome Analysis Centre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C3A51-3C17-0249-9ECC-FA6C0DA4621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6162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65290-8A14-6742-88F0-7F4F6C200FBD}" type="datetime1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15/10/2015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The Genome Analysis Centre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C3A51-3C17-0249-9ECC-FA6C0DA4621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5715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65290-8A14-6742-88F0-7F4F6C200FBD}" type="datetime1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15/10/2015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The Genome Analysis Centre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C3A51-3C17-0249-9ECC-FA6C0DA4621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9370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02AAC-8047-F44A-8829-FAB431F5CBE3}" type="datetime1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15/10/2015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The Genome Analysis Centre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C3A51-3C17-0249-9ECC-FA6C0DA4621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8047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1D974-3FE6-1F4A-B7B0-DC9929055D4F}" type="datetime1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15/10/2015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The Genome Analysis Centre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C3A51-3C17-0249-9ECC-FA6C0DA4621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7289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2A7BFC-3811-C546-83E6-5C304419C9BC}" type="datetime1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15/10/2015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The Genome Analysis Centre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C3A51-3C17-0249-9ECC-FA6C0DA4621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9058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1B418-B9B9-B249-B65D-E7B8183DEF14}" type="datetime1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15/10/2015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The Genome Analysis Centre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C3A51-3C17-0249-9ECC-FA6C0DA4621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1906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6F3FF-E3AA-F54D-A97A-45733C6D41F4}" type="datetime1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15/10/2015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The Genome Analysis Centre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C3A51-3C17-0249-9ECC-FA6C0DA4621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0563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FF970-2F00-0F4C-8F99-A13CBCEB4DA4}" type="datetime1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15/10/2015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The Genome Analysis Centre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C3A51-3C17-0249-9ECC-FA6C0DA4621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5662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EAD19-18CD-7148-A213-C7765E31A181}" type="datetime1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15/10/2015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The Genome Analysis Centre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C3A51-3C17-0249-9ECC-FA6C0DA4621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2026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499DA-72C0-3744-A3BA-17731EE104CB}" type="datetime1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15/10/2015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The Genome Analysis Centre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C3A51-3C17-0249-9ECC-FA6C0DA4621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0955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3A20F-955F-2444-8AAE-992C36BDA85F}" type="datetime1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15/10/2015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The Genome Analysis Centre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C3A51-3C17-0249-9ECC-FA6C0DA4621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4313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3AC86E-A935-7549-BEE2-220A577A3076}" type="datetime1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15/10/2015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The Genome Analysis Centre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C3A51-3C17-0249-9ECC-FA6C0DA4621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3844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02AAC-8047-F44A-8829-FAB431F5CBE3}" type="datetime1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15/10/2015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The Genome Analysis Centre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C3A51-3C17-0249-9ECC-FA6C0DA4621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6475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65290-8A14-6742-88F0-7F4F6C200FBD}" type="datetime1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15/10/2015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The Genome Analysis Centre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C3A51-3C17-0249-9ECC-FA6C0DA4621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5299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02AAC-8047-F44A-8829-FAB431F5CBE3}" type="datetime1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15/10/2015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The Genome Analysis Centre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C3A51-3C17-0249-9ECC-FA6C0DA4621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3263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1D974-3FE6-1F4A-B7B0-DC9929055D4F}" type="datetime1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15/10/2015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The Genome Analysis Centre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C3A51-3C17-0249-9ECC-FA6C0DA4621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0863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2A7BFC-3811-C546-83E6-5C304419C9BC}" type="datetime1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15/10/2015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The Genome Analysis Centre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C3A51-3C17-0249-9ECC-FA6C0DA4621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0270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1B418-B9B9-B249-B65D-E7B8183DEF14}" type="datetime1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15/10/2015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The Genome Analysis Centre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C3A51-3C17-0249-9ECC-FA6C0DA4621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7398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6F3FF-E3AA-F54D-A97A-45733C6D41F4}" type="datetime1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15/10/2015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The Genome Analysis Centre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C3A51-3C17-0249-9ECC-FA6C0DA4621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3342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FF970-2F00-0F4C-8F99-A13CBCEB4DA4}" type="datetime1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15/10/2015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The Genome Analysis Centre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C3A51-3C17-0249-9ECC-FA6C0DA4621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8159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EAD19-18CD-7148-A213-C7765E31A181}" type="datetime1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15/10/2015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The Genome Analysis Centre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C3A51-3C17-0249-9ECC-FA6C0DA4621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0610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499DA-72C0-3744-A3BA-17731EE104CB}" type="datetime1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15/10/2015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The Genome Analysis Centre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C3A51-3C17-0249-9ECC-FA6C0DA4621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289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3A20F-955F-2444-8AAE-992C36BDA85F}" type="datetime1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15/10/2015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The Genome Analysis Centre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C3A51-3C17-0249-9ECC-FA6C0DA4621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6619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1D974-3FE6-1F4A-B7B0-DC9929055D4F}" type="datetime1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15/10/2015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The Genome Analysis Centre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C3A51-3C17-0249-9ECC-FA6C0DA4621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3828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3AC86E-A935-7549-BEE2-220A577A3076}" type="datetime1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15/10/2015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The Genome Analysis Centre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C3A51-3C17-0249-9ECC-FA6C0DA4621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7600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65290-8A14-6742-88F0-7F4F6C200FBD}" type="datetime1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15/10/2015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The Genome Analysis Centre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C3A51-3C17-0249-9ECC-FA6C0DA4621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5443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02AAC-8047-F44A-8829-FAB431F5CBE3}" type="datetime1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15/10/2015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The Genome Analysis Centre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C3A51-3C17-0249-9ECC-FA6C0DA4621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5957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1D974-3FE6-1F4A-B7B0-DC9929055D4F}" type="datetime1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15/10/2015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The Genome Analysis Centre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C3A51-3C17-0249-9ECC-FA6C0DA4621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4643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2A7BFC-3811-C546-83E6-5C304419C9BC}" type="datetime1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15/10/2015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The Genome Analysis Centre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C3A51-3C17-0249-9ECC-FA6C0DA4621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754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1B418-B9B9-B249-B65D-E7B8183DEF14}" type="datetime1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15/10/2015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The Genome Analysis Centre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C3A51-3C17-0249-9ECC-FA6C0DA4621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4950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6F3FF-E3AA-F54D-A97A-45733C6D41F4}" type="datetime1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15/10/2015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The Genome Analysis Centre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C3A51-3C17-0249-9ECC-FA6C0DA4621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2814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FF970-2F00-0F4C-8F99-A13CBCEB4DA4}" type="datetime1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15/10/2015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The Genome Analysis Centre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C3A51-3C17-0249-9ECC-FA6C0DA4621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4155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EAD19-18CD-7148-A213-C7765E31A181}" type="datetime1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15/10/2015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The Genome Analysis Centre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C3A51-3C17-0249-9ECC-FA6C0DA4621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55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499DA-72C0-3744-A3BA-17731EE104CB}" type="datetime1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15/10/2015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The Genome Analysis Centre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C3A51-3C17-0249-9ECC-FA6C0DA4621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8495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2A7BFC-3811-C546-83E6-5C304419C9BC}" type="datetime1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15/10/2015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The Genome Analysis Centre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C3A51-3C17-0249-9ECC-FA6C0DA4621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3498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3A20F-955F-2444-8AAE-992C36BDA85F}" type="datetime1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15/10/2015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The Genome Analysis Centre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C3A51-3C17-0249-9ECC-FA6C0DA4621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4284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3AC86E-A935-7549-BEE2-220A577A3076}" type="datetime1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15/10/2015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The Genome Analysis Centre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C3A51-3C17-0249-9ECC-FA6C0DA4621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9677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65290-8A14-6742-88F0-7F4F6C200FBD}" type="datetime1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15/10/2015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The Genome Analysis Centre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C3A51-3C17-0249-9ECC-FA6C0DA4621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6910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02AAC-8047-F44A-8829-FAB431F5CBE3}" type="datetime1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15/10/2015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The Genome Analysis Centre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C3A51-3C17-0249-9ECC-FA6C0DA4621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9709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1D974-3FE6-1F4A-B7B0-DC9929055D4F}" type="datetime1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15/10/2015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The Genome Analysis Centre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C3A51-3C17-0249-9ECC-FA6C0DA4621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7177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2A7BFC-3811-C546-83E6-5C304419C9BC}" type="datetime1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15/10/2015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The Genome Analysis Centre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C3A51-3C17-0249-9ECC-FA6C0DA4621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030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1B418-B9B9-B249-B65D-E7B8183DEF14}" type="datetime1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15/10/2015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The Genome Analysis Centre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C3A51-3C17-0249-9ECC-FA6C0DA4621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0374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6F3FF-E3AA-F54D-A97A-45733C6D41F4}" type="datetime1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15/10/2015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The Genome Analysis Centre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C3A51-3C17-0249-9ECC-FA6C0DA4621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2990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FF970-2F00-0F4C-8F99-A13CBCEB4DA4}" type="datetime1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15/10/2015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The Genome Analysis Centre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C3A51-3C17-0249-9ECC-FA6C0DA4621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4074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EAD19-18CD-7148-A213-C7765E31A181}" type="datetime1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15/10/2015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The Genome Analysis Centre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C3A51-3C17-0249-9ECC-FA6C0DA4621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4237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499DA-72C0-3744-A3BA-17731EE104CB}" type="datetime1">
              <a:rPr lang="en-GB" smtClean="0"/>
              <a:t>15/10/2015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The Genome Analysis Centre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C3A51-3C17-0249-9ECC-FA6C0DA462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59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1B418-B9B9-B249-B65D-E7B8183DEF14}" type="datetime1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15/10/2015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The Genome Analysis Centre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C3A51-3C17-0249-9ECC-FA6C0DA4621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9609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499DA-72C0-3744-A3BA-17731EE104CB}" type="datetime1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15/10/2015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The Genome Analysis Centre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C3A51-3C17-0249-9ECC-FA6C0DA4621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2974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3A20F-955F-2444-8AAE-992C36BDA85F}" type="datetime1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15/10/2015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The Genome Analysis Centre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C3A51-3C17-0249-9ECC-FA6C0DA4621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2202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3AC86E-A935-7549-BEE2-220A577A3076}" type="datetime1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15/10/2015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The Genome Analysis Centre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C3A51-3C17-0249-9ECC-FA6C0DA4621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3619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65290-8A14-6742-88F0-7F4F6C200FBD}" type="datetime1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15/10/2015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The Genome Analysis Centre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C3A51-3C17-0249-9ECC-FA6C0DA4621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3784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02AAC-8047-F44A-8829-FAB431F5CBE3}" type="datetime1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15/10/2015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The Genome Analysis Centre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C3A51-3C17-0249-9ECC-FA6C0DA4621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6061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1D974-3FE6-1F4A-B7B0-DC9929055D4F}" type="datetime1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15/10/2015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The Genome Analysis Centre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C3A51-3C17-0249-9ECC-FA6C0DA4621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1522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2A7BFC-3811-C546-83E6-5C304419C9BC}" type="datetime1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15/10/2015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The Genome Analysis Centre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C3A51-3C17-0249-9ECC-FA6C0DA4621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0335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1B418-B9B9-B249-B65D-E7B8183DEF14}" type="datetime1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15/10/2015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The Genome Analysis Centre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C3A51-3C17-0249-9ECC-FA6C0DA4621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8774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6F3FF-E3AA-F54D-A97A-45733C6D41F4}" type="datetime1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15/10/2015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The Genome Analysis Centre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C3A51-3C17-0249-9ECC-FA6C0DA4621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8499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FF970-2F00-0F4C-8F99-A13CBCEB4DA4}" type="datetime1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15/10/2015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The Genome Analysis Centre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C3A51-3C17-0249-9ECC-FA6C0DA4621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0057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6F3FF-E3AA-F54D-A97A-45733C6D41F4}" type="datetime1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15/10/2015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The Genome Analysis Centre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C3A51-3C17-0249-9ECC-FA6C0DA4621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6966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EAD19-18CD-7148-A213-C7765E31A181}" type="datetime1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15/10/2015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The Genome Analysis Centre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C3A51-3C17-0249-9ECC-FA6C0DA4621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3756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499DA-72C0-3744-A3BA-17731EE104CB}" type="datetime1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15/10/2015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The Genome Analysis Centre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C3A51-3C17-0249-9ECC-FA6C0DA4621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5236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3A20F-955F-2444-8AAE-992C36BDA85F}" type="datetime1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15/10/2015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The Genome Analysis Centre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C3A51-3C17-0249-9ECC-FA6C0DA4621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8479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3AC86E-A935-7549-BEE2-220A577A3076}" type="datetime1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15/10/2015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The Genome Analysis Centre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C3A51-3C17-0249-9ECC-FA6C0DA4621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0820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65290-8A14-6742-88F0-7F4F6C200FBD}" type="datetime1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15/10/2015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The Genome Analysis Centre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C3A51-3C17-0249-9ECC-FA6C0DA4621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8403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02AAC-8047-F44A-8829-FAB431F5CBE3}" type="datetime1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15/10/2015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The Genome Analysis Centre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C3A51-3C17-0249-9ECC-FA6C0DA4621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435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1D974-3FE6-1F4A-B7B0-DC9929055D4F}" type="datetime1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15/10/2015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The Genome Analysis Centre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C3A51-3C17-0249-9ECC-FA6C0DA4621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530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2A7BFC-3811-C546-83E6-5C304419C9BC}" type="datetime1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15/10/2015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The Genome Analysis Centre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C3A51-3C17-0249-9ECC-FA6C0DA4621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1467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1B418-B9B9-B249-B65D-E7B8183DEF14}" type="datetime1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15/10/2015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The Genome Analysis Centre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C3A51-3C17-0249-9ECC-FA6C0DA4621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0815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6F3FF-E3AA-F54D-A97A-45733C6D41F4}" type="datetime1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15/10/2015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The Genome Analysis Centre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C3A51-3C17-0249-9ECC-FA6C0DA4621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7838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FF970-2F00-0F4C-8F99-A13CBCEB4DA4}" type="datetime1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15/10/2015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The Genome Analysis Centre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C3A51-3C17-0249-9ECC-FA6C0DA4621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2462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FF970-2F00-0F4C-8F99-A13CBCEB4DA4}" type="datetime1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15/10/2015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The Genome Analysis Centre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C3A51-3C17-0249-9ECC-FA6C0DA4621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0595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EAD19-18CD-7148-A213-C7765E31A181}" type="datetime1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15/10/2015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The Genome Analysis Centre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C3A51-3C17-0249-9ECC-FA6C0DA4621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0234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499DA-72C0-3744-A3BA-17731EE104CB}" type="datetime1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15/10/2015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The Genome Analysis Centre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C3A51-3C17-0249-9ECC-FA6C0DA4621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6635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3A20F-955F-2444-8AAE-992C36BDA85F}" type="datetime1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15/10/2015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The Genome Analysis Centre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C3A51-3C17-0249-9ECC-FA6C0DA4621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1552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3AC86E-A935-7549-BEE2-220A577A3076}" type="datetime1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15/10/2015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The Genome Analysis Centre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C3A51-3C17-0249-9ECC-FA6C0DA4621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0314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65290-8A14-6742-88F0-7F4F6C200FBD}" type="datetime1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15/10/2015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The Genome Analysis Centre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C3A51-3C17-0249-9ECC-FA6C0DA4621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2244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02AAC-8047-F44A-8829-FAB431F5CBE3}" type="datetime1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15/10/2015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The Genome Analysis Centre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C3A51-3C17-0249-9ECC-FA6C0DA4621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2335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1D974-3FE6-1F4A-B7B0-DC9929055D4F}" type="datetime1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15/10/2015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The Genome Analysis Centre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C3A51-3C17-0249-9ECC-FA6C0DA4621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7804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2A7BFC-3811-C546-83E6-5C304419C9BC}" type="datetime1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15/10/2015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The Genome Analysis Centre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C3A51-3C17-0249-9ECC-FA6C0DA4621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2673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1B418-B9B9-B249-B65D-E7B8183DEF14}" type="datetime1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15/10/2015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The Genome Analysis Centre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C3A51-3C17-0249-9ECC-FA6C0DA4621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6290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EAD19-18CD-7148-A213-C7765E31A181}" type="datetime1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15/10/2015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The Genome Analysis Centre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C3A51-3C17-0249-9ECC-FA6C0DA4621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434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6F3FF-E3AA-F54D-A97A-45733C6D41F4}" type="datetime1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15/10/2015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The Genome Analysis Centre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C3A51-3C17-0249-9ECC-FA6C0DA4621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3400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FF970-2F00-0F4C-8F99-A13CBCEB4DA4}" type="datetime1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15/10/2015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The Genome Analysis Centre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C3A51-3C17-0249-9ECC-FA6C0DA4621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8562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EAD19-18CD-7148-A213-C7765E31A181}" type="datetime1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15/10/2015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The Genome Analysis Centre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C3A51-3C17-0249-9ECC-FA6C0DA4621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4755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499DA-72C0-3744-A3BA-17731EE104CB}" type="datetime1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15/10/2015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The Genome Analysis Centre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C3A51-3C17-0249-9ECC-FA6C0DA4621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4936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3A20F-955F-2444-8AAE-992C36BDA85F}" type="datetime1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15/10/2015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The Genome Analysis Centre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C3A51-3C17-0249-9ECC-FA6C0DA4621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7929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3AC86E-A935-7549-BEE2-220A577A3076}" type="datetime1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15/10/2015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The Genome Analysis Centre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C3A51-3C17-0249-9ECC-FA6C0DA4621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6124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65290-8A14-6742-88F0-7F4F6C200FBD}" type="datetime1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15/10/2015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The Genome Analysis Centre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C3A51-3C17-0249-9ECC-FA6C0DA4621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6015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02AAC-8047-F44A-8829-FAB431F5CBE3}" type="datetime1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15/10/2015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The Genome Analysis Centre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C3A51-3C17-0249-9ECC-FA6C0DA4621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4850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1D974-3FE6-1F4A-B7B0-DC9929055D4F}" type="datetime1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15/10/2015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The Genome Analysis Centre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C3A51-3C17-0249-9ECC-FA6C0DA4621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8083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2A7BFC-3811-C546-83E6-5C304419C9BC}" type="datetime1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15/10/2015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The Genome Analysis Centre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C3A51-3C17-0249-9ECC-FA6C0DA4621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5862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499DA-72C0-3744-A3BA-17731EE104CB}" type="datetime1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15/10/2015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The Genome Analysis Centre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C3A51-3C17-0249-9ECC-FA6C0DA4621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0682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1B418-B9B9-B249-B65D-E7B8183DEF14}" type="datetime1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15/10/2015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The Genome Analysis Centre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C3A51-3C17-0249-9ECC-FA6C0DA4621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0126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6F3FF-E3AA-F54D-A97A-45733C6D41F4}" type="datetime1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15/10/2015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The Genome Analysis Centre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C3A51-3C17-0249-9ECC-FA6C0DA4621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7164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FF970-2F00-0F4C-8F99-A13CBCEB4DA4}" type="datetime1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15/10/2015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The Genome Analysis Centre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C3A51-3C17-0249-9ECC-FA6C0DA4621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5993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EAD19-18CD-7148-A213-C7765E31A181}" type="datetime1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15/10/2015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The Genome Analysis Centre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C3A51-3C17-0249-9ECC-FA6C0DA4621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3936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499DA-72C0-3744-A3BA-17731EE104CB}" type="datetime1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15/10/2015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The Genome Analysis Centre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C3A51-3C17-0249-9ECC-FA6C0DA4621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1849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3A20F-955F-2444-8AAE-992C36BDA85F}" type="datetime1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15/10/2015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The Genome Analysis Centre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C3A51-3C17-0249-9ECC-FA6C0DA4621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7606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3AC86E-A935-7549-BEE2-220A577A3076}" type="datetime1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15/10/2015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The Genome Analysis Centre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C3A51-3C17-0249-9ECC-FA6C0DA4621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2891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65290-8A14-6742-88F0-7F4F6C200FBD}" type="datetime1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15/10/2015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The Genome Analysis Centre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C3A51-3C17-0249-9ECC-FA6C0DA4621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7296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02AAC-8047-F44A-8829-FAB431F5CBE3}" type="datetime1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15/10/2015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The Genome Analysis Centre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C3A51-3C17-0249-9ECC-FA6C0DA4621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1977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1D974-3FE6-1F4A-B7B0-DC9929055D4F}" type="datetime1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15/10/2015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The Genome Analysis Centre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C3A51-3C17-0249-9ECC-FA6C0DA4621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4479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3A20F-955F-2444-8AAE-992C36BDA85F}" type="datetime1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15/10/2015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The Genome Analysis Centre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C3A51-3C17-0249-9ECC-FA6C0DA4621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0651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2A7BFC-3811-C546-83E6-5C304419C9BC}" type="datetime1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15/10/2015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The Genome Analysis Centre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C3A51-3C17-0249-9ECC-FA6C0DA4621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8875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1B418-B9B9-B249-B65D-E7B8183DEF14}" type="datetime1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15/10/2015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The Genome Analysis Centre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C3A51-3C17-0249-9ECC-FA6C0DA4621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1854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6F3FF-E3AA-F54D-A97A-45733C6D41F4}" type="datetime1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15/10/2015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The Genome Analysis Centre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C3A51-3C17-0249-9ECC-FA6C0DA4621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6985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FF970-2F00-0F4C-8F99-A13CBCEB4DA4}" type="datetime1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15/10/2015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The Genome Analysis Centre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C3A51-3C17-0249-9ECC-FA6C0DA4621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1756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EAD19-18CD-7148-A213-C7765E31A181}" type="datetime1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15/10/2015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The Genome Analysis Centre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C3A51-3C17-0249-9ECC-FA6C0DA4621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3437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499DA-72C0-3744-A3BA-17731EE104CB}" type="datetime1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15/10/2015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The Genome Analysis Centre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C3A51-3C17-0249-9ECC-FA6C0DA4621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8877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3A20F-955F-2444-8AAE-992C36BDA85F}" type="datetime1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15/10/2015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The Genome Analysis Centre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C3A51-3C17-0249-9ECC-FA6C0DA4621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7013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3AC86E-A935-7549-BEE2-220A577A3076}" type="datetime1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15/10/2015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The Genome Analysis Centre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C3A51-3C17-0249-9ECC-FA6C0DA4621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9128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65290-8A14-6742-88F0-7F4F6C200FBD}" type="datetime1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15/10/2015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The Genome Analysis Centre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C3A51-3C17-0249-9ECC-FA6C0DA4621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7852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02AAC-8047-F44A-8829-FAB431F5CBE3}" type="datetime1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15/10/2015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The Genome Analysis Centre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C3A51-3C17-0249-9ECC-FA6C0DA4621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17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3AC86E-A935-7549-BEE2-220A577A3076}" type="datetime1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15/10/2015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The Genome Analysis Centre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C3A51-3C17-0249-9ECC-FA6C0DA4621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0002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1D974-3FE6-1F4A-B7B0-DC9929055D4F}" type="datetime1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15/10/2015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The Genome Analysis Centre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C3A51-3C17-0249-9ECC-FA6C0DA4621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256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2A7BFC-3811-C546-83E6-5C304419C9BC}" type="datetime1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15/10/2015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The Genome Analysis Centre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C3A51-3C17-0249-9ECC-FA6C0DA4621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811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1B418-B9B9-B249-B65D-E7B8183DEF14}" type="datetime1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15/10/2015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The Genome Analysis Centre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C3A51-3C17-0249-9ECC-FA6C0DA4621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7688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6F3FF-E3AA-F54D-A97A-45733C6D41F4}" type="datetime1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15/10/2015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The Genome Analysis Centre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C3A51-3C17-0249-9ECC-FA6C0DA4621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4344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FF970-2F00-0F4C-8F99-A13CBCEB4DA4}" type="datetime1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15/10/2015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The Genome Analysis Centre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C3A51-3C17-0249-9ECC-FA6C0DA4621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0328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EAD19-18CD-7148-A213-C7765E31A181}" type="datetime1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15/10/2015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The Genome Analysis Centre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C3A51-3C17-0249-9ECC-FA6C0DA4621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1400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499DA-72C0-3744-A3BA-17731EE104CB}" type="datetime1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15/10/2015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The Genome Analysis Centre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C3A51-3C17-0249-9ECC-FA6C0DA4621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130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3A20F-955F-2444-8AAE-992C36BDA85F}" type="datetime1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15/10/2015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The Genome Analysis Centre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C3A51-3C17-0249-9ECC-FA6C0DA4621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6865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3AC86E-A935-7549-BEE2-220A577A3076}" type="datetime1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15/10/2015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The Genome Analysis Centre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C3A51-3C17-0249-9ECC-FA6C0DA4621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5119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65290-8A14-6742-88F0-7F4F6C200FBD}" type="datetime1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15/10/2015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The Genome Analysis Centre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C3A51-3C17-0249-9ECC-FA6C0DA4621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619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65290-8A14-6742-88F0-7F4F6C200FBD}" type="datetime1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15/10/2015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The Genome Analysis Centre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C3A51-3C17-0249-9ECC-FA6C0DA4621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7047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02AAC-8047-F44A-8829-FAB431F5CBE3}" type="datetime1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15/10/2015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The Genome Analysis Centre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C3A51-3C17-0249-9ECC-FA6C0DA4621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391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1D974-3FE6-1F4A-B7B0-DC9929055D4F}" type="datetime1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15/10/2015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The Genome Analysis Centre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C3A51-3C17-0249-9ECC-FA6C0DA4621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533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2A7BFC-3811-C546-83E6-5C304419C9BC}" type="datetime1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15/10/2015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The Genome Analysis Centre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C3A51-3C17-0249-9ECC-FA6C0DA4621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5293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1B418-B9B9-B249-B65D-E7B8183DEF14}" type="datetime1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15/10/2015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The Genome Analysis Centre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C3A51-3C17-0249-9ECC-FA6C0DA4621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023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6F3FF-E3AA-F54D-A97A-45733C6D41F4}" type="datetime1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15/10/2015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The Genome Analysis Centre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C3A51-3C17-0249-9ECC-FA6C0DA4621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0614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FF970-2F00-0F4C-8F99-A13CBCEB4DA4}" type="datetime1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15/10/2015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The Genome Analysis Centre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C3A51-3C17-0249-9ECC-FA6C0DA4621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4962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EAD19-18CD-7148-A213-C7765E31A181}" type="datetime1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15/10/2015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The Genome Analysis Centre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C3A51-3C17-0249-9ECC-FA6C0DA4621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3096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499DA-72C0-3744-A3BA-17731EE104CB}" type="datetime1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15/10/2015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The Genome Analysis Centre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C3A51-3C17-0249-9ECC-FA6C0DA4621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1882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3A20F-955F-2444-8AAE-992C36BDA85F}" type="datetime1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15/10/2015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The Genome Analysis Centre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C3A51-3C17-0249-9ECC-FA6C0DA4621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9980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3AC86E-A935-7549-BEE2-220A577A3076}" type="datetime1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15/10/2015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The Genome Analysis Centre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C3A51-3C17-0249-9ECC-FA6C0DA4621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8211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02AAC-8047-F44A-8829-FAB431F5CBE3}" type="datetime1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15/10/2015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The Genome Analysis Centre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C3A51-3C17-0249-9ECC-FA6C0DA4621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861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65290-8A14-6742-88F0-7F4F6C200FBD}" type="datetime1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15/10/2015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The Genome Analysis Centre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C3A51-3C17-0249-9ECC-FA6C0DA4621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7170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02AAC-8047-F44A-8829-FAB431F5CBE3}" type="datetime1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15/10/2015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The Genome Analysis Centre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C3A51-3C17-0249-9ECC-FA6C0DA4621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6570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1D974-3FE6-1F4A-B7B0-DC9929055D4F}" type="datetime1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15/10/2015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The Genome Analysis Centre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C3A51-3C17-0249-9ECC-FA6C0DA4621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7187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2A7BFC-3811-C546-83E6-5C304419C9BC}" type="datetime1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15/10/2015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The Genome Analysis Centre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C3A51-3C17-0249-9ECC-FA6C0DA4621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197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1B418-B9B9-B249-B65D-E7B8183DEF14}" type="datetime1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15/10/2015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The Genome Analysis Centre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C3A51-3C17-0249-9ECC-FA6C0DA4621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4000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6F3FF-E3AA-F54D-A97A-45733C6D41F4}" type="datetime1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15/10/2015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The Genome Analysis Centre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C3A51-3C17-0249-9ECC-FA6C0DA4621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4773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FF970-2F00-0F4C-8F99-A13CBCEB4DA4}" type="datetime1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15/10/2015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The Genome Analysis Centre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C3A51-3C17-0249-9ECC-FA6C0DA4621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874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1D974-3FE6-1F4A-B7B0-DC9929055D4F}" type="datetime1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15/10/2015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The Genome Analysis Centre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C3A51-3C17-0249-9ECC-FA6C0DA4621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2825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3A20F-955F-2444-8AAE-992C36BDA85F}" type="datetime1">
              <a:rPr lang="en-GB" smtClean="0"/>
              <a:t>15/10/2015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The Genome Analysis Centre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C3A51-3C17-0249-9ECC-FA6C0DA462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525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2A7BFC-3811-C546-83E6-5C304419C9BC}" type="datetime1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15/10/2015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The Genome Analysis Centre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C3A51-3C17-0249-9ECC-FA6C0DA4621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826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1B418-B9B9-B249-B65D-E7B8183DEF14}" type="datetime1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15/10/2015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The Genome Analysis Centre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C3A51-3C17-0249-9ECC-FA6C0DA4621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5726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6F3FF-E3AA-F54D-A97A-45733C6D41F4}" type="datetime1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15/10/2015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The Genome Analysis Centre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C3A51-3C17-0249-9ECC-FA6C0DA4621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6837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FF970-2F00-0F4C-8F99-A13CBCEB4DA4}" type="datetime1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15/10/2015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The Genome Analysis Centre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C3A51-3C17-0249-9ECC-FA6C0DA4621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4120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EAD19-18CD-7148-A213-C7765E31A181}" type="datetime1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15/10/2015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The Genome Analysis Centre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C3A51-3C17-0249-9ECC-FA6C0DA4621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1770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499DA-72C0-3744-A3BA-17731EE104CB}" type="datetime1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15/10/2015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The Genome Analysis Centre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C3A51-3C17-0249-9ECC-FA6C0DA4621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4038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3A20F-955F-2444-8AAE-992C36BDA85F}" type="datetime1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15/10/2015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The Genome Analysis Centre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C3A51-3C17-0249-9ECC-FA6C0DA4621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403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3AC86E-A935-7549-BEE2-220A577A3076}" type="datetime1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15/10/2015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The Genome Analysis Centre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C3A51-3C17-0249-9ECC-FA6C0DA4621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2487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65290-8A14-6742-88F0-7F4F6C200FBD}" type="datetime1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15/10/2015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The Genome Analysis Centre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C3A51-3C17-0249-9ECC-FA6C0DA4621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9689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02AAC-8047-F44A-8829-FAB431F5CBE3}" type="datetime1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15/10/2015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The Genome Analysis Centre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C3A51-3C17-0249-9ECC-FA6C0DA4621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4654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3AC86E-A935-7549-BEE2-220A577A3076}" type="datetime1">
              <a:rPr lang="en-GB" smtClean="0"/>
              <a:t>15/10/2015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The Genome Analysis Centre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C3A51-3C17-0249-9ECC-FA6C0DA462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7541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1D974-3FE6-1F4A-B7B0-DC9929055D4F}" type="datetime1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15/10/2015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The Genome Analysis Centre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C3A51-3C17-0249-9ECC-FA6C0DA4621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0049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2A7BFC-3811-C546-83E6-5C304419C9BC}" type="datetime1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15/10/2015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The Genome Analysis Centre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C3A51-3C17-0249-9ECC-FA6C0DA4621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4507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1B418-B9B9-B249-B65D-E7B8183DEF14}" type="datetime1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15/10/2015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The Genome Analysis Centre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C3A51-3C17-0249-9ECC-FA6C0DA4621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5649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6F3FF-E3AA-F54D-A97A-45733C6D41F4}" type="datetime1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15/10/2015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The Genome Analysis Centre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C3A51-3C17-0249-9ECC-FA6C0DA4621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3952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FF970-2F00-0F4C-8F99-A13CBCEB4DA4}" type="datetime1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15/10/2015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The Genome Analysis Centre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C3A51-3C17-0249-9ECC-FA6C0DA4621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4396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EAD19-18CD-7148-A213-C7765E31A181}" type="datetime1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15/10/2015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The Genome Analysis Centre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C3A51-3C17-0249-9ECC-FA6C0DA4621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8431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499DA-72C0-3744-A3BA-17731EE104CB}" type="datetime1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15/10/2015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The Genome Analysis Centre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C3A51-3C17-0249-9ECC-FA6C0DA4621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5009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3A20F-955F-2444-8AAE-992C36BDA85F}" type="datetime1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15/10/2015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The Genome Analysis Centre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C3A51-3C17-0249-9ECC-FA6C0DA4621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2783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3AC86E-A935-7549-BEE2-220A577A3076}" type="datetime1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15/10/2015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The Genome Analysis Centre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C3A51-3C17-0249-9ECC-FA6C0DA4621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9860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65290-8A14-6742-88F0-7F4F6C200FBD}" type="datetime1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15/10/2015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The Genome Analysis Centre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C3A51-3C17-0249-9ECC-FA6C0DA4621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5401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65290-8A14-6742-88F0-7F4F6C200FBD}" type="datetime1">
              <a:rPr lang="en-GB" smtClean="0"/>
              <a:t>15/10/2015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The Genome Analysis Centre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C3A51-3C17-0249-9ECC-FA6C0DA462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426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02AAC-8047-F44A-8829-FAB431F5CBE3}" type="datetime1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15/10/2015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The Genome Analysis Centre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C3A51-3C17-0249-9ECC-FA6C0DA4621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2447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1D974-3FE6-1F4A-B7B0-DC9929055D4F}" type="datetime1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15/10/2015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The Genome Analysis Centre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C3A51-3C17-0249-9ECC-FA6C0DA4621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1868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2A7BFC-3811-C546-83E6-5C304419C9BC}" type="datetime1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15/10/2015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The Genome Analysis Centre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C3A51-3C17-0249-9ECC-FA6C0DA4621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9849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1B418-B9B9-B249-B65D-E7B8183DEF14}" type="datetime1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15/10/2015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The Genome Analysis Centre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C3A51-3C17-0249-9ECC-FA6C0DA4621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3068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6F3FF-E3AA-F54D-A97A-45733C6D41F4}" type="datetime1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15/10/2015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The Genome Analysis Centre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C3A51-3C17-0249-9ECC-FA6C0DA4621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6658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FF970-2F00-0F4C-8F99-A13CBCEB4DA4}" type="datetime1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15/10/2015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The Genome Analysis Centre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C3A51-3C17-0249-9ECC-FA6C0DA4621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3902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EAD19-18CD-7148-A213-C7765E31A181}" type="datetime1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15/10/2015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The Genome Analysis Centre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C3A51-3C17-0249-9ECC-FA6C0DA4621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4667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499DA-72C0-3744-A3BA-17731EE104CB}" type="datetime1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15/10/2015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The Genome Analysis Centre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C3A51-3C17-0249-9ECC-FA6C0DA4621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8274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3A20F-955F-2444-8AAE-992C36BDA85F}" type="datetime1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15/10/2015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The Genome Analysis Centre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C3A51-3C17-0249-9ECC-FA6C0DA4621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4969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3AC86E-A935-7549-BEE2-220A577A3076}" type="datetime1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15/10/2015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The Genome Analysis Centre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C3A51-3C17-0249-9ECC-FA6C0DA4621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8784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02AAC-8047-F44A-8829-FAB431F5CBE3}" type="datetime1">
              <a:rPr lang="en-GB" smtClean="0"/>
              <a:t>15/10/2015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The Genome Analysis Centre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C3A51-3C17-0249-9ECC-FA6C0DA462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117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65290-8A14-6742-88F0-7F4F6C200FBD}" type="datetime1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15/10/2015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The Genome Analysis Centre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C3A51-3C17-0249-9ECC-FA6C0DA4621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8681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02AAC-8047-F44A-8829-FAB431F5CBE3}" type="datetime1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15/10/2015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The Genome Analysis Centre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C3A51-3C17-0249-9ECC-FA6C0DA4621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8597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1D974-3FE6-1F4A-B7B0-DC9929055D4F}" type="datetime1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15/10/2015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The Genome Analysis Centre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C3A51-3C17-0249-9ECC-FA6C0DA4621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684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2A7BFC-3811-C546-83E6-5C304419C9BC}" type="datetime1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15/10/2015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The Genome Analysis Centre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C3A51-3C17-0249-9ECC-FA6C0DA4621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0086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1B418-B9B9-B249-B65D-E7B8183DEF14}" type="datetime1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15/10/2015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The Genome Analysis Centre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C3A51-3C17-0249-9ECC-FA6C0DA4621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3077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6F3FF-E3AA-F54D-A97A-45733C6D41F4}" type="datetime1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15/10/2015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The Genome Analysis Centre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C3A51-3C17-0249-9ECC-FA6C0DA4621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0443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FF970-2F00-0F4C-8F99-A13CBCEB4DA4}" type="datetime1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15/10/2015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The Genome Analysis Centre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C3A51-3C17-0249-9ECC-FA6C0DA4621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3071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EAD19-18CD-7148-A213-C7765E31A181}" type="datetime1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15/10/2015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The Genome Analysis Centre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C3A51-3C17-0249-9ECC-FA6C0DA4621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6870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499DA-72C0-3744-A3BA-17731EE104CB}" type="datetime1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15/10/2015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The Genome Analysis Centre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C3A51-3C17-0249-9ECC-FA6C0DA4621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0533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3A20F-955F-2444-8AAE-992C36BDA85F}" type="datetime1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15/10/2015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The Genome Analysis Centre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C3A51-3C17-0249-9ECC-FA6C0DA4621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4178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1D974-3FE6-1F4A-B7B0-DC9929055D4F}" type="datetime1">
              <a:rPr lang="en-GB" smtClean="0"/>
              <a:t>15/10/2015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The Genome Analysis Centre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C3A51-3C17-0249-9ECC-FA6C0DA462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876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3AC86E-A935-7549-BEE2-220A577A3076}" type="datetime1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15/10/2015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The Genome Analysis Centre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C3A51-3C17-0249-9ECC-FA6C0DA4621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2441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65290-8A14-6742-88F0-7F4F6C200FBD}" type="datetime1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15/10/2015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The Genome Analysis Centre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C3A51-3C17-0249-9ECC-FA6C0DA4621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9382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02AAC-8047-F44A-8829-FAB431F5CBE3}" type="datetime1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15/10/2015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The Genome Analysis Centre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C3A51-3C17-0249-9ECC-FA6C0DA4621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3832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1D974-3FE6-1F4A-B7B0-DC9929055D4F}" type="datetime1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15/10/2015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The Genome Analysis Centre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C3A51-3C17-0249-9ECC-FA6C0DA4621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0857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2A7BFC-3811-C546-83E6-5C304419C9BC}" type="datetime1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15/10/2015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The Genome Analysis Centre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C3A51-3C17-0249-9ECC-FA6C0DA4621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4009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1B418-B9B9-B249-B65D-E7B8183DEF14}" type="datetime1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15/10/2015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The Genome Analysis Centre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C3A51-3C17-0249-9ECC-FA6C0DA4621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1083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6F3FF-E3AA-F54D-A97A-45733C6D41F4}" type="datetime1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15/10/2015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The Genome Analysis Centre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C3A51-3C17-0249-9ECC-FA6C0DA4621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2348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FF970-2F00-0F4C-8F99-A13CBCEB4DA4}" type="datetime1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15/10/2015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The Genome Analysis Centre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C3A51-3C17-0249-9ECC-FA6C0DA4621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5451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EAD19-18CD-7148-A213-C7765E31A181}" type="datetime1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15/10/2015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The Genome Analysis Centre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C3A51-3C17-0249-9ECC-FA6C0DA4621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3374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499DA-72C0-3744-A3BA-17731EE104CB}" type="datetime1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15/10/2015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The Genome Analysis Centre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C3A51-3C17-0249-9ECC-FA6C0DA4621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4870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2A7BFC-3811-C546-83E6-5C304419C9BC}" type="datetime1">
              <a:rPr lang="en-GB" smtClean="0"/>
              <a:t>15/10/2015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The Genome Analysis Centre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C3A51-3C17-0249-9ECC-FA6C0DA462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958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3A20F-955F-2444-8AAE-992C36BDA85F}" type="datetime1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15/10/2015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The Genome Analysis Centre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C3A51-3C17-0249-9ECC-FA6C0DA4621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1874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3AC86E-A935-7549-BEE2-220A577A3076}" type="datetime1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15/10/2015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The Genome Analysis Centre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C3A51-3C17-0249-9ECC-FA6C0DA4621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8225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65290-8A14-6742-88F0-7F4F6C200FBD}" type="datetime1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15/10/2015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The Genome Analysis Centre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C3A51-3C17-0249-9ECC-FA6C0DA4621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4762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02AAC-8047-F44A-8829-FAB431F5CBE3}" type="datetime1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15/10/2015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The Genome Analysis Centre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C3A51-3C17-0249-9ECC-FA6C0DA4621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6005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1D974-3FE6-1F4A-B7B0-DC9929055D4F}" type="datetime1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15/10/2015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The Genome Analysis Centre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C3A51-3C17-0249-9ECC-FA6C0DA4621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6031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2A7BFC-3811-C546-83E6-5C304419C9BC}" type="datetime1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15/10/2015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The Genome Analysis Centre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C3A51-3C17-0249-9ECC-FA6C0DA4621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6049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1B418-B9B9-B249-B65D-E7B8183DEF14}" type="datetime1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15/10/2015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The Genome Analysis Centre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C3A51-3C17-0249-9ECC-FA6C0DA4621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4786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6F3FF-E3AA-F54D-A97A-45733C6D41F4}" type="datetime1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15/10/2015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The Genome Analysis Centre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C3A51-3C17-0249-9ECC-FA6C0DA4621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7312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FF970-2F00-0F4C-8F99-A13CBCEB4DA4}" type="datetime1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15/10/2015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The Genome Analysis Centre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C3A51-3C17-0249-9ECC-FA6C0DA4621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6035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EAD19-18CD-7148-A213-C7765E31A181}" type="datetime1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15/10/2015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The Genome Analysis Centre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C3A51-3C17-0249-9ECC-FA6C0DA4621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0246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1B418-B9B9-B249-B65D-E7B8183DEF14}" type="datetime1">
              <a:rPr lang="en-GB" smtClean="0"/>
              <a:t>15/10/2015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The Genome Analysis Centre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C3A51-3C17-0249-9ECC-FA6C0DA462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916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499DA-72C0-3744-A3BA-17731EE104CB}" type="datetime1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15/10/2015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The Genome Analysis Centre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C3A51-3C17-0249-9ECC-FA6C0DA4621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2581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3A20F-955F-2444-8AAE-992C36BDA85F}" type="datetime1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15/10/2015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The Genome Analysis Centre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C3A51-3C17-0249-9ECC-FA6C0DA4621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1826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3AC86E-A935-7549-BEE2-220A577A3076}" type="datetime1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15/10/2015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The Genome Analysis Centre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C3A51-3C17-0249-9ECC-FA6C0DA4621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5956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65290-8A14-6742-88F0-7F4F6C200FBD}" type="datetime1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15/10/2015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The Genome Analysis Centre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C3A51-3C17-0249-9ECC-FA6C0DA4621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6355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02AAC-8047-F44A-8829-FAB431F5CBE3}" type="datetime1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15/10/2015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The Genome Analysis Centre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C3A51-3C17-0249-9ECC-FA6C0DA4621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0076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1D974-3FE6-1F4A-B7B0-DC9929055D4F}" type="datetime1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15/10/2015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The Genome Analysis Centre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C3A51-3C17-0249-9ECC-FA6C0DA4621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1476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2A7BFC-3811-C546-83E6-5C304419C9BC}" type="datetime1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15/10/2015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The Genome Analysis Centre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C3A51-3C17-0249-9ECC-FA6C0DA4621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801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1B418-B9B9-B249-B65D-E7B8183DEF14}" type="datetime1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15/10/2015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The Genome Analysis Centre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C3A51-3C17-0249-9ECC-FA6C0DA4621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201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6F3FF-E3AA-F54D-A97A-45733C6D41F4}" type="datetime1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15/10/2015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The Genome Analysis Centre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C3A51-3C17-0249-9ECC-FA6C0DA4621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0893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FF970-2F00-0F4C-8F99-A13CBCEB4DA4}" type="datetime1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15/10/2015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The Genome Analysis Centre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C3A51-3C17-0249-9ECC-FA6C0DA4621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6376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7.xml"/><Relationship Id="rId3" Type="http://schemas.openxmlformats.org/officeDocument/2006/relationships/slideLayout" Target="../slideLayouts/slideLayout102.xml"/><Relationship Id="rId7" Type="http://schemas.openxmlformats.org/officeDocument/2006/relationships/slideLayout" Target="../slideLayouts/slideLayout106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101.xml"/><Relationship Id="rId1" Type="http://schemas.openxmlformats.org/officeDocument/2006/relationships/slideLayout" Target="../slideLayouts/slideLayout100.xml"/><Relationship Id="rId6" Type="http://schemas.openxmlformats.org/officeDocument/2006/relationships/slideLayout" Target="../slideLayouts/slideLayout105.xml"/><Relationship Id="rId11" Type="http://schemas.openxmlformats.org/officeDocument/2006/relationships/slideLayout" Target="../slideLayouts/slideLayout110.xml"/><Relationship Id="rId5" Type="http://schemas.openxmlformats.org/officeDocument/2006/relationships/slideLayout" Target="../slideLayouts/slideLayout104.xml"/><Relationship Id="rId10" Type="http://schemas.openxmlformats.org/officeDocument/2006/relationships/slideLayout" Target="../slideLayouts/slideLayout109.xml"/><Relationship Id="rId4" Type="http://schemas.openxmlformats.org/officeDocument/2006/relationships/slideLayout" Target="../slideLayouts/slideLayout103.xml"/><Relationship Id="rId9" Type="http://schemas.openxmlformats.org/officeDocument/2006/relationships/slideLayout" Target="../slideLayouts/slideLayout108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8.xml"/><Relationship Id="rId3" Type="http://schemas.openxmlformats.org/officeDocument/2006/relationships/slideLayout" Target="../slideLayouts/slideLayout113.xml"/><Relationship Id="rId7" Type="http://schemas.openxmlformats.org/officeDocument/2006/relationships/slideLayout" Target="../slideLayouts/slideLayout117.xml"/><Relationship Id="rId12" Type="http://schemas.openxmlformats.org/officeDocument/2006/relationships/theme" Target="../theme/theme11.xml"/><Relationship Id="rId2" Type="http://schemas.openxmlformats.org/officeDocument/2006/relationships/slideLayout" Target="../slideLayouts/slideLayout112.xml"/><Relationship Id="rId1" Type="http://schemas.openxmlformats.org/officeDocument/2006/relationships/slideLayout" Target="../slideLayouts/slideLayout111.xml"/><Relationship Id="rId6" Type="http://schemas.openxmlformats.org/officeDocument/2006/relationships/slideLayout" Target="../slideLayouts/slideLayout116.xml"/><Relationship Id="rId11" Type="http://schemas.openxmlformats.org/officeDocument/2006/relationships/slideLayout" Target="../slideLayouts/slideLayout121.xml"/><Relationship Id="rId5" Type="http://schemas.openxmlformats.org/officeDocument/2006/relationships/slideLayout" Target="../slideLayouts/slideLayout115.xml"/><Relationship Id="rId10" Type="http://schemas.openxmlformats.org/officeDocument/2006/relationships/slideLayout" Target="../slideLayouts/slideLayout120.xml"/><Relationship Id="rId4" Type="http://schemas.openxmlformats.org/officeDocument/2006/relationships/slideLayout" Target="../slideLayouts/slideLayout114.xml"/><Relationship Id="rId9" Type="http://schemas.openxmlformats.org/officeDocument/2006/relationships/slideLayout" Target="../slideLayouts/slideLayout119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9.xml"/><Relationship Id="rId3" Type="http://schemas.openxmlformats.org/officeDocument/2006/relationships/slideLayout" Target="../slideLayouts/slideLayout124.xml"/><Relationship Id="rId7" Type="http://schemas.openxmlformats.org/officeDocument/2006/relationships/slideLayout" Target="../slideLayouts/slideLayout128.xml"/><Relationship Id="rId12" Type="http://schemas.openxmlformats.org/officeDocument/2006/relationships/theme" Target="../theme/theme12.xml"/><Relationship Id="rId2" Type="http://schemas.openxmlformats.org/officeDocument/2006/relationships/slideLayout" Target="../slideLayouts/slideLayout123.xml"/><Relationship Id="rId1" Type="http://schemas.openxmlformats.org/officeDocument/2006/relationships/slideLayout" Target="../slideLayouts/slideLayout122.xml"/><Relationship Id="rId6" Type="http://schemas.openxmlformats.org/officeDocument/2006/relationships/slideLayout" Target="../slideLayouts/slideLayout127.xml"/><Relationship Id="rId11" Type="http://schemas.openxmlformats.org/officeDocument/2006/relationships/slideLayout" Target="../slideLayouts/slideLayout132.xml"/><Relationship Id="rId5" Type="http://schemas.openxmlformats.org/officeDocument/2006/relationships/slideLayout" Target="../slideLayouts/slideLayout126.xml"/><Relationship Id="rId10" Type="http://schemas.openxmlformats.org/officeDocument/2006/relationships/slideLayout" Target="../slideLayouts/slideLayout131.xml"/><Relationship Id="rId4" Type="http://schemas.openxmlformats.org/officeDocument/2006/relationships/slideLayout" Target="../slideLayouts/slideLayout125.xml"/><Relationship Id="rId9" Type="http://schemas.openxmlformats.org/officeDocument/2006/relationships/slideLayout" Target="../slideLayouts/slideLayout130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0.xml"/><Relationship Id="rId3" Type="http://schemas.openxmlformats.org/officeDocument/2006/relationships/slideLayout" Target="../slideLayouts/slideLayout135.xml"/><Relationship Id="rId7" Type="http://schemas.openxmlformats.org/officeDocument/2006/relationships/slideLayout" Target="../slideLayouts/slideLayout139.xml"/><Relationship Id="rId12" Type="http://schemas.openxmlformats.org/officeDocument/2006/relationships/theme" Target="../theme/theme13.xml"/><Relationship Id="rId2" Type="http://schemas.openxmlformats.org/officeDocument/2006/relationships/slideLayout" Target="../slideLayouts/slideLayout134.xml"/><Relationship Id="rId1" Type="http://schemas.openxmlformats.org/officeDocument/2006/relationships/slideLayout" Target="../slideLayouts/slideLayout133.xml"/><Relationship Id="rId6" Type="http://schemas.openxmlformats.org/officeDocument/2006/relationships/slideLayout" Target="../slideLayouts/slideLayout138.xml"/><Relationship Id="rId11" Type="http://schemas.openxmlformats.org/officeDocument/2006/relationships/slideLayout" Target="../slideLayouts/slideLayout143.xml"/><Relationship Id="rId5" Type="http://schemas.openxmlformats.org/officeDocument/2006/relationships/slideLayout" Target="../slideLayouts/slideLayout137.xml"/><Relationship Id="rId10" Type="http://schemas.openxmlformats.org/officeDocument/2006/relationships/slideLayout" Target="../slideLayouts/slideLayout142.xml"/><Relationship Id="rId4" Type="http://schemas.openxmlformats.org/officeDocument/2006/relationships/slideLayout" Target="../slideLayouts/slideLayout136.xml"/><Relationship Id="rId9" Type="http://schemas.openxmlformats.org/officeDocument/2006/relationships/slideLayout" Target="../slideLayouts/slideLayout141.xml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1.xml"/><Relationship Id="rId3" Type="http://schemas.openxmlformats.org/officeDocument/2006/relationships/slideLayout" Target="../slideLayouts/slideLayout146.xml"/><Relationship Id="rId7" Type="http://schemas.openxmlformats.org/officeDocument/2006/relationships/slideLayout" Target="../slideLayouts/slideLayout150.xml"/><Relationship Id="rId12" Type="http://schemas.openxmlformats.org/officeDocument/2006/relationships/theme" Target="../theme/theme14.xml"/><Relationship Id="rId2" Type="http://schemas.openxmlformats.org/officeDocument/2006/relationships/slideLayout" Target="../slideLayouts/slideLayout145.xml"/><Relationship Id="rId1" Type="http://schemas.openxmlformats.org/officeDocument/2006/relationships/slideLayout" Target="../slideLayouts/slideLayout144.xml"/><Relationship Id="rId6" Type="http://schemas.openxmlformats.org/officeDocument/2006/relationships/slideLayout" Target="../slideLayouts/slideLayout149.xml"/><Relationship Id="rId11" Type="http://schemas.openxmlformats.org/officeDocument/2006/relationships/slideLayout" Target="../slideLayouts/slideLayout154.xml"/><Relationship Id="rId5" Type="http://schemas.openxmlformats.org/officeDocument/2006/relationships/slideLayout" Target="../slideLayouts/slideLayout148.xml"/><Relationship Id="rId10" Type="http://schemas.openxmlformats.org/officeDocument/2006/relationships/slideLayout" Target="../slideLayouts/slideLayout153.xml"/><Relationship Id="rId4" Type="http://schemas.openxmlformats.org/officeDocument/2006/relationships/slideLayout" Target="../slideLayouts/slideLayout147.xml"/><Relationship Id="rId9" Type="http://schemas.openxmlformats.org/officeDocument/2006/relationships/slideLayout" Target="../slideLayouts/slideLayout152.xml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2.xml"/><Relationship Id="rId3" Type="http://schemas.openxmlformats.org/officeDocument/2006/relationships/slideLayout" Target="../slideLayouts/slideLayout157.xml"/><Relationship Id="rId7" Type="http://schemas.openxmlformats.org/officeDocument/2006/relationships/slideLayout" Target="../slideLayouts/slideLayout161.xml"/><Relationship Id="rId12" Type="http://schemas.openxmlformats.org/officeDocument/2006/relationships/theme" Target="../theme/theme15.xml"/><Relationship Id="rId2" Type="http://schemas.openxmlformats.org/officeDocument/2006/relationships/slideLayout" Target="../slideLayouts/slideLayout156.xml"/><Relationship Id="rId1" Type="http://schemas.openxmlformats.org/officeDocument/2006/relationships/slideLayout" Target="../slideLayouts/slideLayout155.xml"/><Relationship Id="rId6" Type="http://schemas.openxmlformats.org/officeDocument/2006/relationships/slideLayout" Target="../slideLayouts/slideLayout160.xml"/><Relationship Id="rId11" Type="http://schemas.openxmlformats.org/officeDocument/2006/relationships/slideLayout" Target="../slideLayouts/slideLayout165.xml"/><Relationship Id="rId5" Type="http://schemas.openxmlformats.org/officeDocument/2006/relationships/slideLayout" Target="../slideLayouts/slideLayout159.xml"/><Relationship Id="rId10" Type="http://schemas.openxmlformats.org/officeDocument/2006/relationships/slideLayout" Target="../slideLayouts/slideLayout164.xml"/><Relationship Id="rId4" Type="http://schemas.openxmlformats.org/officeDocument/2006/relationships/slideLayout" Target="../slideLayouts/slideLayout158.xml"/><Relationship Id="rId9" Type="http://schemas.openxmlformats.org/officeDocument/2006/relationships/slideLayout" Target="../slideLayouts/slideLayout163.xml"/></Relationships>
</file>

<file path=ppt/slideMasters/_rels/slideMaster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3.xml"/><Relationship Id="rId3" Type="http://schemas.openxmlformats.org/officeDocument/2006/relationships/slideLayout" Target="../slideLayouts/slideLayout168.xml"/><Relationship Id="rId7" Type="http://schemas.openxmlformats.org/officeDocument/2006/relationships/slideLayout" Target="../slideLayouts/slideLayout172.xml"/><Relationship Id="rId12" Type="http://schemas.openxmlformats.org/officeDocument/2006/relationships/theme" Target="../theme/theme16.xml"/><Relationship Id="rId2" Type="http://schemas.openxmlformats.org/officeDocument/2006/relationships/slideLayout" Target="../slideLayouts/slideLayout167.xml"/><Relationship Id="rId1" Type="http://schemas.openxmlformats.org/officeDocument/2006/relationships/slideLayout" Target="../slideLayouts/slideLayout166.xml"/><Relationship Id="rId6" Type="http://schemas.openxmlformats.org/officeDocument/2006/relationships/slideLayout" Target="../slideLayouts/slideLayout171.xml"/><Relationship Id="rId11" Type="http://schemas.openxmlformats.org/officeDocument/2006/relationships/slideLayout" Target="../slideLayouts/slideLayout176.xml"/><Relationship Id="rId5" Type="http://schemas.openxmlformats.org/officeDocument/2006/relationships/slideLayout" Target="../slideLayouts/slideLayout170.xml"/><Relationship Id="rId10" Type="http://schemas.openxmlformats.org/officeDocument/2006/relationships/slideLayout" Target="../slideLayouts/slideLayout175.xml"/><Relationship Id="rId4" Type="http://schemas.openxmlformats.org/officeDocument/2006/relationships/slideLayout" Target="../slideLayouts/slideLayout169.xml"/><Relationship Id="rId9" Type="http://schemas.openxmlformats.org/officeDocument/2006/relationships/slideLayout" Target="../slideLayouts/slideLayout174.xml"/></Relationships>
</file>

<file path=ppt/slideMasters/_rels/slideMaster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4.xml"/><Relationship Id="rId3" Type="http://schemas.openxmlformats.org/officeDocument/2006/relationships/slideLayout" Target="../slideLayouts/slideLayout179.xml"/><Relationship Id="rId7" Type="http://schemas.openxmlformats.org/officeDocument/2006/relationships/slideLayout" Target="../slideLayouts/slideLayout183.xml"/><Relationship Id="rId12" Type="http://schemas.openxmlformats.org/officeDocument/2006/relationships/theme" Target="../theme/theme17.xml"/><Relationship Id="rId2" Type="http://schemas.openxmlformats.org/officeDocument/2006/relationships/slideLayout" Target="../slideLayouts/slideLayout178.xml"/><Relationship Id="rId1" Type="http://schemas.openxmlformats.org/officeDocument/2006/relationships/slideLayout" Target="../slideLayouts/slideLayout177.xml"/><Relationship Id="rId6" Type="http://schemas.openxmlformats.org/officeDocument/2006/relationships/slideLayout" Target="../slideLayouts/slideLayout182.xml"/><Relationship Id="rId11" Type="http://schemas.openxmlformats.org/officeDocument/2006/relationships/slideLayout" Target="../slideLayouts/slideLayout187.xml"/><Relationship Id="rId5" Type="http://schemas.openxmlformats.org/officeDocument/2006/relationships/slideLayout" Target="../slideLayouts/slideLayout181.xml"/><Relationship Id="rId10" Type="http://schemas.openxmlformats.org/officeDocument/2006/relationships/slideLayout" Target="../slideLayouts/slideLayout186.xml"/><Relationship Id="rId4" Type="http://schemas.openxmlformats.org/officeDocument/2006/relationships/slideLayout" Target="../slideLayouts/slideLayout180.xml"/><Relationship Id="rId9" Type="http://schemas.openxmlformats.org/officeDocument/2006/relationships/slideLayout" Target="../slideLayouts/slideLayout185.xml"/></Relationships>
</file>

<file path=ppt/slideMasters/_rels/slideMaster1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5.xml"/><Relationship Id="rId3" Type="http://schemas.openxmlformats.org/officeDocument/2006/relationships/slideLayout" Target="../slideLayouts/slideLayout190.xml"/><Relationship Id="rId7" Type="http://schemas.openxmlformats.org/officeDocument/2006/relationships/slideLayout" Target="../slideLayouts/slideLayout194.xml"/><Relationship Id="rId12" Type="http://schemas.openxmlformats.org/officeDocument/2006/relationships/theme" Target="../theme/theme18.xml"/><Relationship Id="rId2" Type="http://schemas.openxmlformats.org/officeDocument/2006/relationships/slideLayout" Target="../slideLayouts/slideLayout189.xml"/><Relationship Id="rId1" Type="http://schemas.openxmlformats.org/officeDocument/2006/relationships/slideLayout" Target="../slideLayouts/slideLayout188.xml"/><Relationship Id="rId6" Type="http://schemas.openxmlformats.org/officeDocument/2006/relationships/slideLayout" Target="../slideLayouts/slideLayout193.xml"/><Relationship Id="rId11" Type="http://schemas.openxmlformats.org/officeDocument/2006/relationships/slideLayout" Target="../slideLayouts/slideLayout198.xml"/><Relationship Id="rId5" Type="http://schemas.openxmlformats.org/officeDocument/2006/relationships/slideLayout" Target="../slideLayouts/slideLayout192.xml"/><Relationship Id="rId10" Type="http://schemas.openxmlformats.org/officeDocument/2006/relationships/slideLayout" Target="../slideLayouts/slideLayout197.xml"/><Relationship Id="rId4" Type="http://schemas.openxmlformats.org/officeDocument/2006/relationships/slideLayout" Target="../slideLayouts/slideLayout191.xml"/><Relationship Id="rId9" Type="http://schemas.openxmlformats.org/officeDocument/2006/relationships/slideLayout" Target="../slideLayouts/slideLayout196.xml"/></Relationships>
</file>

<file path=ppt/slideMasters/_rels/slideMaster1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6.xml"/><Relationship Id="rId3" Type="http://schemas.openxmlformats.org/officeDocument/2006/relationships/slideLayout" Target="../slideLayouts/slideLayout201.xml"/><Relationship Id="rId7" Type="http://schemas.openxmlformats.org/officeDocument/2006/relationships/slideLayout" Target="../slideLayouts/slideLayout205.xml"/><Relationship Id="rId12" Type="http://schemas.openxmlformats.org/officeDocument/2006/relationships/theme" Target="../theme/theme19.xml"/><Relationship Id="rId2" Type="http://schemas.openxmlformats.org/officeDocument/2006/relationships/slideLayout" Target="../slideLayouts/slideLayout200.xml"/><Relationship Id="rId1" Type="http://schemas.openxmlformats.org/officeDocument/2006/relationships/slideLayout" Target="../slideLayouts/slideLayout199.xml"/><Relationship Id="rId6" Type="http://schemas.openxmlformats.org/officeDocument/2006/relationships/slideLayout" Target="../slideLayouts/slideLayout204.xml"/><Relationship Id="rId11" Type="http://schemas.openxmlformats.org/officeDocument/2006/relationships/slideLayout" Target="../slideLayouts/slideLayout209.xml"/><Relationship Id="rId5" Type="http://schemas.openxmlformats.org/officeDocument/2006/relationships/slideLayout" Target="../slideLayouts/slideLayout203.xml"/><Relationship Id="rId10" Type="http://schemas.openxmlformats.org/officeDocument/2006/relationships/slideLayout" Target="../slideLayouts/slideLayout208.xml"/><Relationship Id="rId4" Type="http://schemas.openxmlformats.org/officeDocument/2006/relationships/slideLayout" Target="../slideLayouts/slideLayout202.xml"/><Relationship Id="rId9" Type="http://schemas.openxmlformats.org/officeDocument/2006/relationships/slideLayout" Target="../slideLayouts/slideLayout207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2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7.xml"/><Relationship Id="rId3" Type="http://schemas.openxmlformats.org/officeDocument/2006/relationships/slideLayout" Target="../slideLayouts/slideLayout212.xml"/><Relationship Id="rId7" Type="http://schemas.openxmlformats.org/officeDocument/2006/relationships/slideLayout" Target="../slideLayouts/slideLayout216.xml"/><Relationship Id="rId12" Type="http://schemas.openxmlformats.org/officeDocument/2006/relationships/theme" Target="../theme/theme20.xml"/><Relationship Id="rId2" Type="http://schemas.openxmlformats.org/officeDocument/2006/relationships/slideLayout" Target="../slideLayouts/slideLayout211.xml"/><Relationship Id="rId1" Type="http://schemas.openxmlformats.org/officeDocument/2006/relationships/slideLayout" Target="../slideLayouts/slideLayout210.xml"/><Relationship Id="rId6" Type="http://schemas.openxmlformats.org/officeDocument/2006/relationships/slideLayout" Target="../slideLayouts/slideLayout215.xml"/><Relationship Id="rId11" Type="http://schemas.openxmlformats.org/officeDocument/2006/relationships/slideLayout" Target="../slideLayouts/slideLayout220.xml"/><Relationship Id="rId5" Type="http://schemas.openxmlformats.org/officeDocument/2006/relationships/slideLayout" Target="../slideLayouts/slideLayout214.xml"/><Relationship Id="rId10" Type="http://schemas.openxmlformats.org/officeDocument/2006/relationships/slideLayout" Target="../slideLayouts/slideLayout219.xml"/><Relationship Id="rId4" Type="http://schemas.openxmlformats.org/officeDocument/2006/relationships/slideLayout" Target="../slideLayouts/slideLayout213.xml"/><Relationship Id="rId9" Type="http://schemas.openxmlformats.org/officeDocument/2006/relationships/slideLayout" Target="../slideLayouts/slideLayout218.xml"/></Relationships>
</file>

<file path=ppt/slideMasters/_rels/slideMaster2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3.xml"/><Relationship Id="rId7" Type="http://schemas.openxmlformats.org/officeDocument/2006/relationships/slideLayout" Target="../slideLayouts/slideLayout227.xml"/><Relationship Id="rId12" Type="http://schemas.openxmlformats.org/officeDocument/2006/relationships/theme" Target="../theme/theme21.xml"/><Relationship Id="rId2" Type="http://schemas.openxmlformats.org/officeDocument/2006/relationships/slideLayout" Target="../slideLayouts/slideLayout222.xml"/><Relationship Id="rId1" Type="http://schemas.openxmlformats.org/officeDocument/2006/relationships/slideLayout" Target="../slideLayouts/slideLayout221.xml"/><Relationship Id="rId6" Type="http://schemas.openxmlformats.org/officeDocument/2006/relationships/slideLayout" Target="../slideLayouts/slideLayout226.xml"/><Relationship Id="rId11" Type="http://schemas.openxmlformats.org/officeDocument/2006/relationships/slideLayout" Target="../slideLayouts/slideLayout231.xml"/><Relationship Id="rId5" Type="http://schemas.openxmlformats.org/officeDocument/2006/relationships/slideLayout" Target="../slideLayouts/slideLayout225.xml"/><Relationship Id="rId10" Type="http://schemas.openxmlformats.org/officeDocument/2006/relationships/slideLayout" Target="../slideLayouts/slideLayout230.xml"/><Relationship Id="rId4" Type="http://schemas.openxmlformats.org/officeDocument/2006/relationships/slideLayout" Target="../slideLayouts/slideLayout224.xml"/><Relationship Id="rId9" Type="http://schemas.openxmlformats.org/officeDocument/2006/relationships/slideLayout" Target="../slideLayouts/slideLayout229.xml"/></Relationships>
</file>

<file path=ppt/slideMasters/_rels/slideMaster2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9.xml"/><Relationship Id="rId3" Type="http://schemas.openxmlformats.org/officeDocument/2006/relationships/slideLayout" Target="../slideLayouts/slideLayout234.xml"/><Relationship Id="rId7" Type="http://schemas.openxmlformats.org/officeDocument/2006/relationships/slideLayout" Target="../slideLayouts/slideLayout238.xml"/><Relationship Id="rId12" Type="http://schemas.openxmlformats.org/officeDocument/2006/relationships/theme" Target="../theme/theme22.xml"/><Relationship Id="rId2" Type="http://schemas.openxmlformats.org/officeDocument/2006/relationships/slideLayout" Target="../slideLayouts/slideLayout233.xml"/><Relationship Id="rId1" Type="http://schemas.openxmlformats.org/officeDocument/2006/relationships/slideLayout" Target="../slideLayouts/slideLayout232.xml"/><Relationship Id="rId6" Type="http://schemas.openxmlformats.org/officeDocument/2006/relationships/slideLayout" Target="../slideLayouts/slideLayout237.xml"/><Relationship Id="rId11" Type="http://schemas.openxmlformats.org/officeDocument/2006/relationships/slideLayout" Target="../slideLayouts/slideLayout242.xml"/><Relationship Id="rId5" Type="http://schemas.openxmlformats.org/officeDocument/2006/relationships/slideLayout" Target="../slideLayouts/slideLayout236.xml"/><Relationship Id="rId10" Type="http://schemas.openxmlformats.org/officeDocument/2006/relationships/slideLayout" Target="../slideLayouts/slideLayout241.xml"/><Relationship Id="rId4" Type="http://schemas.openxmlformats.org/officeDocument/2006/relationships/slideLayout" Target="../slideLayouts/slideLayout235.xml"/><Relationship Id="rId9" Type="http://schemas.openxmlformats.org/officeDocument/2006/relationships/slideLayout" Target="../slideLayouts/slideLayout240.xml"/></Relationships>
</file>

<file path=ppt/slideMasters/_rels/slideMaster2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0.xml"/><Relationship Id="rId3" Type="http://schemas.openxmlformats.org/officeDocument/2006/relationships/slideLayout" Target="../slideLayouts/slideLayout245.xml"/><Relationship Id="rId7" Type="http://schemas.openxmlformats.org/officeDocument/2006/relationships/slideLayout" Target="../slideLayouts/slideLayout249.xml"/><Relationship Id="rId12" Type="http://schemas.openxmlformats.org/officeDocument/2006/relationships/theme" Target="../theme/theme23.xml"/><Relationship Id="rId2" Type="http://schemas.openxmlformats.org/officeDocument/2006/relationships/slideLayout" Target="../slideLayouts/slideLayout244.xml"/><Relationship Id="rId1" Type="http://schemas.openxmlformats.org/officeDocument/2006/relationships/slideLayout" Target="../slideLayouts/slideLayout243.xml"/><Relationship Id="rId6" Type="http://schemas.openxmlformats.org/officeDocument/2006/relationships/slideLayout" Target="../slideLayouts/slideLayout248.xml"/><Relationship Id="rId11" Type="http://schemas.openxmlformats.org/officeDocument/2006/relationships/slideLayout" Target="../slideLayouts/slideLayout253.xml"/><Relationship Id="rId5" Type="http://schemas.openxmlformats.org/officeDocument/2006/relationships/slideLayout" Target="../slideLayouts/slideLayout247.xml"/><Relationship Id="rId10" Type="http://schemas.openxmlformats.org/officeDocument/2006/relationships/slideLayout" Target="../slideLayouts/slideLayout252.xml"/><Relationship Id="rId4" Type="http://schemas.openxmlformats.org/officeDocument/2006/relationships/slideLayout" Target="../slideLayouts/slideLayout246.xml"/><Relationship Id="rId9" Type="http://schemas.openxmlformats.org/officeDocument/2006/relationships/slideLayout" Target="../slideLayouts/slideLayout251.xml"/></Relationships>
</file>

<file path=ppt/slideMasters/_rels/slideMaster2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1.xml"/><Relationship Id="rId3" Type="http://schemas.openxmlformats.org/officeDocument/2006/relationships/slideLayout" Target="../slideLayouts/slideLayout256.xml"/><Relationship Id="rId7" Type="http://schemas.openxmlformats.org/officeDocument/2006/relationships/slideLayout" Target="../slideLayouts/slideLayout260.xml"/><Relationship Id="rId12" Type="http://schemas.openxmlformats.org/officeDocument/2006/relationships/theme" Target="../theme/theme24.xml"/><Relationship Id="rId2" Type="http://schemas.openxmlformats.org/officeDocument/2006/relationships/slideLayout" Target="../slideLayouts/slideLayout255.xml"/><Relationship Id="rId1" Type="http://schemas.openxmlformats.org/officeDocument/2006/relationships/slideLayout" Target="../slideLayouts/slideLayout254.xml"/><Relationship Id="rId6" Type="http://schemas.openxmlformats.org/officeDocument/2006/relationships/slideLayout" Target="../slideLayouts/slideLayout259.xml"/><Relationship Id="rId11" Type="http://schemas.openxmlformats.org/officeDocument/2006/relationships/slideLayout" Target="../slideLayouts/slideLayout264.xml"/><Relationship Id="rId5" Type="http://schemas.openxmlformats.org/officeDocument/2006/relationships/slideLayout" Target="../slideLayouts/slideLayout258.xml"/><Relationship Id="rId10" Type="http://schemas.openxmlformats.org/officeDocument/2006/relationships/slideLayout" Target="../slideLayouts/slideLayout263.xml"/><Relationship Id="rId4" Type="http://schemas.openxmlformats.org/officeDocument/2006/relationships/slideLayout" Target="../slideLayouts/slideLayout257.xml"/><Relationship Id="rId9" Type="http://schemas.openxmlformats.org/officeDocument/2006/relationships/slideLayout" Target="../slideLayouts/slideLayout262.xml"/></Relationships>
</file>

<file path=ppt/slideMasters/_rels/slideMaster2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2.xml"/><Relationship Id="rId3" Type="http://schemas.openxmlformats.org/officeDocument/2006/relationships/slideLayout" Target="../slideLayouts/slideLayout267.xml"/><Relationship Id="rId7" Type="http://schemas.openxmlformats.org/officeDocument/2006/relationships/slideLayout" Target="../slideLayouts/slideLayout271.xml"/><Relationship Id="rId12" Type="http://schemas.openxmlformats.org/officeDocument/2006/relationships/theme" Target="../theme/theme25.xml"/><Relationship Id="rId2" Type="http://schemas.openxmlformats.org/officeDocument/2006/relationships/slideLayout" Target="../slideLayouts/slideLayout266.xml"/><Relationship Id="rId1" Type="http://schemas.openxmlformats.org/officeDocument/2006/relationships/slideLayout" Target="../slideLayouts/slideLayout265.xml"/><Relationship Id="rId6" Type="http://schemas.openxmlformats.org/officeDocument/2006/relationships/slideLayout" Target="../slideLayouts/slideLayout270.xml"/><Relationship Id="rId11" Type="http://schemas.openxmlformats.org/officeDocument/2006/relationships/slideLayout" Target="../slideLayouts/slideLayout275.xml"/><Relationship Id="rId5" Type="http://schemas.openxmlformats.org/officeDocument/2006/relationships/slideLayout" Target="../slideLayouts/slideLayout269.xml"/><Relationship Id="rId10" Type="http://schemas.openxmlformats.org/officeDocument/2006/relationships/slideLayout" Target="../slideLayouts/slideLayout274.xml"/><Relationship Id="rId4" Type="http://schemas.openxmlformats.org/officeDocument/2006/relationships/slideLayout" Target="../slideLayouts/slideLayout268.xml"/><Relationship Id="rId9" Type="http://schemas.openxmlformats.org/officeDocument/2006/relationships/slideLayout" Target="../slideLayouts/slideLayout273.xml"/></Relationships>
</file>

<file path=ppt/slideMasters/_rels/slideMaster2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3.xml"/><Relationship Id="rId3" Type="http://schemas.openxmlformats.org/officeDocument/2006/relationships/slideLayout" Target="../slideLayouts/slideLayout278.xml"/><Relationship Id="rId7" Type="http://schemas.openxmlformats.org/officeDocument/2006/relationships/slideLayout" Target="../slideLayouts/slideLayout282.xml"/><Relationship Id="rId12" Type="http://schemas.openxmlformats.org/officeDocument/2006/relationships/theme" Target="../theme/theme26.xml"/><Relationship Id="rId2" Type="http://schemas.openxmlformats.org/officeDocument/2006/relationships/slideLayout" Target="../slideLayouts/slideLayout277.xml"/><Relationship Id="rId1" Type="http://schemas.openxmlformats.org/officeDocument/2006/relationships/slideLayout" Target="../slideLayouts/slideLayout276.xml"/><Relationship Id="rId6" Type="http://schemas.openxmlformats.org/officeDocument/2006/relationships/slideLayout" Target="../slideLayouts/slideLayout281.xml"/><Relationship Id="rId11" Type="http://schemas.openxmlformats.org/officeDocument/2006/relationships/slideLayout" Target="../slideLayouts/slideLayout286.xml"/><Relationship Id="rId5" Type="http://schemas.openxmlformats.org/officeDocument/2006/relationships/slideLayout" Target="../slideLayouts/slideLayout280.xml"/><Relationship Id="rId10" Type="http://schemas.openxmlformats.org/officeDocument/2006/relationships/slideLayout" Target="../slideLayouts/slideLayout285.xml"/><Relationship Id="rId4" Type="http://schemas.openxmlformats.org/officeDocument/2006/relationships/slideLayout" Target="../slideLayouts/slideLayout279.xml"/><Relationship Id="rId9" Type="http://schemas.openxmlformats.org/officeDocument/2006/relationships/slideLayout" Target="../slideLayouts/slideLayout284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.xml"/><Relationship Id="rId3" Type="http://schemas.openxmlformats.org/officeDocument/2006/relationships/slideLayout" Target="../slideLayouts/slideLayout69.xml"/><Relationship Id="rId7" Type="http://schemas.openxmlformats.org/officeDocument/2006/relationships/slideLayout" Target="../slideLayouts/slideLayout73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8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76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5.xml"/><Relationship Id="rId3" Type="http://schemas.openxmlformats.org/officeDocument/2006/relationships/slideLayout" Target="../slideLayouts/slideLayout80.xml"/><Relationship Id="rId7" Type="http://schemas.openxmlformats.org/officeDocument/2006/relationships/slideLayout" Target="../slideLayouts/slideLayout84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79.xml"/><Relationship Id="rId1" Type="http://schemas.openxmlformats.org/officeDocument/2006/relationships/slideLayout" Target="../slideLayouts/slideLayout78.xml"/><Relationship Id="rId6" Type="http://schemas.openxmlformats.org/officeDocument/2006/relationships/slideLayout" Target="../slideLayouts/slideLayout83.xml"/><Relationship Id="rId11" Type="http://schemas.openxmlformats.org/officeDocument/2006/relationships/slideLayout" Target="../slideLayouts/slideLayout88.xml"/><Relationship Id="rId5" Type="http://schemas.openxmlformats.org/officeDocument/2006/relationships/slideLayout" Target="../slideLayouts/slideLayout82.xml"/><Relationship Id="rId10" Type="http://schemas.openxmlformats.org/officeDocument/2006/relationships/slideLayout" Target="../slideLayouts/slideLayout87.xml"/><Relationship Id="rId4" Type="http://schemas.openxmlformats.org/officeDocument/2006/relationships/slideLayout" Target="../slideLayouts/slideLayout81.xml"/><Relationship Id="rId9" Type="http://schemas.openxmlformats.org/officeDocument/2006/relationships/slideLayout" Target="../slideLayouts/slideLayout86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6.xml"/><Relationship Id="rId3" Type="http://schemas.openxmlformats.org/officeDocument/2006/relationships/slideLayout" Target="../slideLayouts/slideLayout91.xml"/><Relationship Id="rId7" Type="http://schemas.openxmlformats.org/officeDocument/2006/relationships/slideLayout" Target="../slideLayouts/slideLayout95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90.xml"/><Relationship Id="rId1" Type="http://schemas.openxmlformats.org/officeDocument/2006/relationships/slideLayout" Target="../slideLayouts/slideLayout89.xml"/><Relationship Id="rId6" Type="http://schemas.openxmlformats.org/officeDocument/2006/relationships/slideLayout" Target="../slideLayouts/slideLayout94.xml"/><Relationship Id="rId11" Type="http://schemas.openxmlformats.org/officeDocument/2006/relationships/slideLayout" Target="../slideLayouts/slideLayout99.xml"/><Relationship Id="rId5" Type="http://schemas.openxmlformats.org/officeDocument/2006/relationships/slideLayout" Target="../slideLayouts/slideLayout93.xml"/><Relationship Id="rId10" Type="http://schemas.openxmlformats.org/officeDocument/2006/relationships/slideLayout" Target="../slideLayouts/slideLayout98.xml"/><Relationship Id="rId4" Type="http://schemas.openxmlformats.org/officeDocument/2006/relationships/slideLayout" Target="../slideLayouts/slideLayout92.xml"/><Relationship Id="rId9" Type="http://schemas.openxmlformats.org/officeDocument/2006/relationships/slideLayout" Target="../slideLayouts/slideLayout9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C3C963-D5F9-194E-934C-29B59794E2E0}" type="datetime1">
              <a:rPr lang="en-GB" smtClean="0"/>
              <a:t>15/10/2015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The Genome Analysis Centre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6C3A51-3C17-0249-9ECC-FA6C0DA462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432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C3C963-D5F9-194E-934C-29B59794E2E0}" type="datetime1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15/10/2015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The Genome Analysis Centre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6C3A51-3C17-0249-9ECC-FA6C0DA4621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50314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9" r:id="rId1"/>
    <p:sldLayoutId id="2147483830" r:id="rId2"/>
    <p:sldLayoutId id="2147483831" r:id="rId3"/>
    <p:sldLayoutId id="2147483832" r:id="rId4"/>
    <p:sldLayoutId id="2147483833" r:id="rId5"/>
    <p:sldLayoutId id="2147483834" r:id="rId6"/>
    <p:sldLayoutId id="2147483835" r:id="rId7"/>
    <p:sldLayoutId id="2147483836" r:id="rId8"/>
    <p:sldLayoutId id="2147483837" r:id="rId9"/>
    <p:sldLayoutId id="2147483838" r:id="rId10"/>
    <p:sldLayoutId id="214748383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C3C963-D5F9-194E-934C-29B59794E2E0}" type="datetime1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15/10/2015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The Genome Analysis Centre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6C3A51-3C17-0249-9ECC-FA6C0DA4621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20881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4" r:id="rId1"/>
    <p:sldLayoutId id="2147483855" r:id="rId2"/>
    <p:sldLayoutId id="2147483856" r:id="rId3"/>
    <p:sldLayoutId id="2147483857" r:id="rId4"/>
    <p:sldLayoutId id="2147483858" r:id="rId5"/>
    <p:sldLayoutId id="2147483859" r:id="rId6"/>
    <p:sldLayoutId id="2147483860" r:id="rId7"/>
    <p:sldLayoutId id="2147483861" r:id="rId8"/>
    <p:sldLayoutId id="2147483862" r:id="rId9"/>
    <p:sldLayoutId id="2147483863" r:id="rId10"/>
    <p:sldLayoutId id="2147483864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C3C963-D5F9-194E-934C-29B59794E2E0}" type="datetime1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15/10/2015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The Genome Analysis Centre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6C3A51-3C17-0249-9ECC-FA6C0DA4621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95935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6" r:id="rId1"/>
    <p:sldLayoutId id="2147483867" r:id="rId2"/>
    <p:sldLayoutId id="2147483868" r:id="rId3"/>
    <p:sldLayoutId id="2147483869" r:id="rId4"/>
    <p:sldLayoutId id="2147483870" r:id="rId5"/>
    <p:sldLayoutId id="2147483871" r:id="rId6"/>
    <p:sldLayoutId id="2147483872" r:id="rId7"/>
    <p:sldLayoutId id="2147483873" r:id="rId8"/>
    <p:sldLayoutId id="2147483874" r:id="rId9"/>
    <p:sldLayoutId id="2147483875" r:id="rId10"/>
    <p:sldLayoutId id="2147483876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C3C963-D5F9-194E-934C-29B59794E2E0}" type="datetime1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15/10/2015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The Genome Analysis Centre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6C3A51-3C17-0249-9ECC-FA6C0DA4621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50929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8" r:id="rId1"/>
    <p:sldLayoutId id="2147483879" r:id="rId2"/>
    <p:sldLayoutId id="2147483880" r:id="rId3"/>
    <p:sldLayoutId id="2147483881" r:id="rId4"/>
    <p:sldLayoutId id="2147483882" r:id="rId5"/>
    <p:sldLayoutId id="2147483883" r:id="rId6"/>
    <p:sldLayoutId id="2147483884" r:id="rId7"/>
    <p:sldLayoutId id="2147483885" r:id="rId8"/>
    <p:sldLayoutId id="2147483886" r:id="rId9"/>
    <p:sldLayoutId id="2147483887" r:id="rId10"/>
    <p:sldLayoutId id="2147483888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C3C963-D5F9-194E-934C-29B59794E2E0}" type="datetime1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15/10/2015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The Genome Analysis Centre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6C3A51-3C17-0249-9ECC-FA6C0DA4621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57045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0" r:id="rId1"/>
    <p:sldLayoutId id="2147483891" r:id="rId2"/>
    <p:sldLayoutId id="2147483892" r:id="rId3"/>
    <p:sldLayoutId id="2147483893" r:id="rId4"/>
    <p:sldLayoutId id="2147483894" r:id="rId5"/>
    <p:sldLayoutId id="2147483895" r:id="rId6"/>
    <p:sldLayoutId id="2147483896" r:id="rId7"/>
    <p:sldLayoutId id="2147483897" r:id="rId8"/>
    <p:sldLayoutId id="2147483898" r:id="rId9"/>
    <p:sldLayoutId id="2147483899" r:id="rId10"/>
    <p:sldLayoutId id="2147483900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C3C963-D5F9-194E-934C-29B59794E2E0}" type="datetime1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15/10/2015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The Genome Analysis Centre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6C3A51-3C17-0249-9ECC-FA6C0DA4621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98731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4" r:id="rId1"/>
    <p:sldLayoutId id="2147483915" r:id="rId2"/>
    <p:sldLayoutId id="2147483916" r:id="rId3"/>
    <p:sldLayoutId id="2147483917" r:id="rId4"/>
    <p:sldLayoutId id="2147483918" r:id="rId5"/>
    <p:sldLayoutId id="2147483919" r:id="rId6"/>
    <p:sldLayoutId id="2147483920" r:id="rId7"/>
    <p:sldLayoutId id="2147483921" r:id="rId8"/>
    <p:sldLayoutId id="2147483922" r:id="rId9"/>
    <p:sldLayoutId id="2147483923" r:id="rId10"/>
    <p:sldLayoutId id="2147483924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C3C963-D5F9-194E-934C-29B59794E2E0}" type="datetime1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15/10/2015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The Genome Analysis Centre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6C3A51-3C17-0249-9ECC-FA6C0DA4621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35342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6" r:id="rId1"/>
    <p:sldLayoutId id="2147483927" r:id="rId2"/>
    <p:sldLayoutId id="2147483928" r:id="rId3"/>
    <p:sldLayoutId id="2147483929" r:id="rId4"/>
    <p:sldLayoutId id="2147483930" r:id="rId5"/>
    <p:sldLayoutId id="2147483931" r:id="rId6"/>
    <p:sldLayoutId id="2147483932" r:id="rId7"/>
    <p:sldLayoutId id="2147483933" r:id="rId8"/>
    <p:sldLayoutId id="2147483934" r:id="rId9"/>
    <p:sldLayoutId id="2147483935" r:id="rId10"/>
    <p:sldLayoutId id="2147483936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C3C963-D5F9-194E-934C-29B59794E2E0}" type="datetime1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15/10/2015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The Genome Analysis Centre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6C3A51-3C17-0249-9ECC-FA6C0DA4621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8594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C3C963-D5F9-194E-934C-29B59794E2E0}" type="datetime1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15/10/2015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The Genome Analysis Centre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6C3A51-3C17-0249-9ECC-FA6C0DA4621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12128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2" r:id="rId1"/>
    <p:sldLayoutId id="2147483963" r:id="rId2"/>
    <p:sldLayoutId id="2147483964" r:id="rId3"/>
    <p:sldLayoutId id="2147483965" r:id="rId4"/>
    <p:sldLayoutId id="2147483966" r:id="rId5"/>
    <p:sldLayoutId id="2147483967" r:id="rId6"/>
    <p:sldLayoutId id="2147483968" r:id="rId7"/>
    <p:sldLayoutId id="2147483969" r:id="rId8"/>
    <p:sldLayoutId id="2147483970" r:id="rId9"/>
    <p:sldLayoutId id="2147483971" r:id="rId10"/>
    <p:sldLayoutId id="2147483972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C3C963-D5F9-194E-934C-29B59794E2E0}" type="datetime1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15/10/2015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The Genome Analysis Centre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6C3A51-3C17-0249-9ECC-FA6C0DA4621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20537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6" r:id="rId1"/>
    <p:sldLayoutId id="2147483987" r:id="rId2"/>
    <p:sldLayoutId id="2147483988" r:id="rId3"/>
    <p:sldLayoutId id="2147483989" r:id="rId4"/>
    <p:sldLayoutId id="2147483990" r:id="rId5"/>
    <p:sldLayoutId id="2147483991" r:id="rId6"/>
    <p:sldLayoutId id="2147483992" r:id="rId7"/>
    <p:sldLayoutId id="2147483993" r:id="rId8"/>
    <p:sldLayoutId id="2147483994" r:id="rId9"/>
    <p:sldLayoutId id="2147483995" r:id="rId10"/>
    <p:sldLayoutId id="2147483996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C3C963-D5F9-194E-934C-29B59794E2E0}" type="datetime1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15/10/2015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The Genome Analysis Centre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6C3A51-3C17-0249-9ECC-FA6C0DA4621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6694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C3C963-D5F9-194E-934C-29B59794E2E0}" type="datetime1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15/10/2015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The Genome Analysis Centre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6C3A51-3C17-0249-9ECC-FA6C0DA4621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41108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98" r:id="rId1"/>
    <p:sldLayoutId id="2147483999" r:id="rId2"/>
    <p:sldLayoutId id="2147484000" r:id="rId3"/>
    <p:sldLayoutId id="2147484001" r:id="rId4"/>
    <p:sldLayoutId id="2147484002" r:id="rId5"/>
    <p:sldLayoutId id="2147484003" r:id="rId6"/>
    <p:sldLayoutId id="2147484004" r:id="rId7"/>
    <p:sldLayoutId id="2147484005" r:id="rId8"/>
    <p:sldLayoutId id="2147484006" r:id="rId9"/>
    <p:sldLayoutId id="2147484007" r:id="rId10"/>
    <p:sldLayoutId id="2147484008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C3C963-D5F9-194E-934C-29B59794E2E0}" type="datetime1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15/10/2015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The Genome Analysis Centre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6C3A51-3C17-0249-9ECC-FA6C0DA4621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41262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22" r:id="rId1"/>
    <p:sldLayoutId id="2147484023" r:id="rId2"/>
    <p:sldLayoutId id="2147484024" r:id="rId3"/>
    <p:sldLayoutId id="2147484025" r:id="rId4"/>
    <p:sldLayoutId id="2147484026" r:id="rId5"/>
    <p:sldLayoutId id="2147484027" r:id="rId6"/>
    <p:sldLayoutId id="2147484028" r:id="rId7"/>
    <p:sldLayoutId id="2147484029" r:id="rId8"/>
    <p:sldLayoutId id="2147484030" r:id="rId9"/>
    <p:sldLayoutId id="2147484031" r:id="rId10"/>
    <p:sldLayoutId id="2147484032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C3C963-D5F9-194E-934C-29B59794E2E0}" type="datetime1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15/10/2015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The Genome Analysis Centre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6C3A51-3C17-0249-9ECC-FA6C0DA4621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62081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34" r:id="rId1"/>
    <p:sldLayoutId id="2147484035" r:id="rId2"/>
    <p:sldLayoutId id="2147484036" r:id="rId3"/>
    <p:sldLayoutId id="2147484037" r:id="rId4"/>
    <p:sldLayoutId id="2147484038" r:id="rId5"/>
    <p:sldLayoutId id="2147484039" r:id="rId6"/>
    <p:sldLayoutId id="2147484040" r:id="rId7"/>
    <p:sldLayoutId id="2147484041" r:id="rId8"/>
    <p:sldLayoutId id="2147484042" r:id="rId9"/>
    <p:sldLayoutId id="2147484043" r:id="rId10"/>
    <p:sldLayoutId id="2147484044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C3C963-D5F9-194E-934C-29B59794E2E0}" type="datetime1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15/10/2015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The Genome Analysis Centre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6C3A51-3C17-0249-9ECC-FA6C0DA4621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28145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82" r:id="rId1"/>
    <p:sldLayoutId id="2147484083" r:id="rId2"/>
    <p:sldLayoutId id="2147484084" r:id="rId3"/>
    <p:sldLayoutId id="2147484085" r:id="rId4"/>
    <p:sldLayoutId id="2147484086" r:id="rId5"/>
    <p:sldLayoutId id="2147484087" r:id="rId6"/>
    <p:sldLayoutId id="2147484088" r:id="rId7"/>
    <p:sldLayoutId id="2147484089" r:id="rId8"/>
    <p:sldLayoutId id="2147484090" r:id="rId9"/>
    <p:sldLayoutId id="2147484091" r:id="rId10"/>
    <p:sldLayoutId id="2147484092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C3C963-D5F9-194E-934C-29B59794E2E0}" type="datetime1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15/10/2015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The Genome Analysis Centre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6C3A51-3C17-0249-9ECC-FA6C0DA4621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8168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30" r:id="rId1"/>
    <p:sldLayoutId id="2147484131" r:id="rId2"/>
    <p:sldLayoutId id="2147484132" r:id="rId3"/>
    <p:sldLayoutId id="2147484133" r:id="rId4"/>
    <p:sldLayoutId id="2147484134" r:id="rId5"/>
    <p:sldLayoutId id="2147484135" r:id="rId6"/>
    <p:sldLayoutId id="2147484136" r:id="rId7"/>
    <p:sldLayoutId id="2147484137" r:id="rId8"/>
    <p:sldLayoutId id="2147484138" r:id="rId9"/>
    <p:sldLayoutId id="2147484139" r:id="rId10"/>
    <p:sldLayoutId id="2147484140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C3C963-D5F9-194E-934C-29B59794E2E0}" type="datetime1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15/10/2015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The Genome Analysis Centre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6C3A51-3C17-0249-9ECC-FA6C0DA4621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2621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42" r:id="rId1"/>
    <p:sldLayoutId id="2147484143" r:id="rId2"/>
    <p:sldLayoutId id="2147484144" r:id="rId3"/>
    <p:sldLayoutId id="2147484145" r:id="rId4"/>
    <p:sldLayoutId id="2147484146" r:id="rId5"/>
    <p:sldLayoutId id="2147484147" r:id="rId6"/>
    <p:sldLayoutId id="2147484148" r:id="rId7"/>
    <p:sldLayoutId id="2147484149" r:id="rId8"/>
    <p:sldLayoutId id="2147484150" r:id="rId9"/>
    <p:sldLayoutId id="2147484151" r:id="rId10"/>
    <p:sldLayoutId id="2147484152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C3C963-D5F9-194E-934C-29B59794E2E0}" type="datetime1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15/10/2015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The Genome Analysis Centre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6C3A51-3C17-0249-9ECC-FA6C0DA4621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02426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54" r:id="rId1"/>
    <p:sldLayoutId id="2147484155" r:id="rId2"/>
    <p:sldLayoutId id="2147484156" r:id="rId3"/>
    <p:sldLayoutId id="2147484157" r:id="rId4"/>
    <p:sldLayoutId id="2147484158" r:id="rId5"/>
    <p:sldLayoutId id="2147484159" r:id="rId6"/>
    <p:sldLayoutId id="2147484160" r:id="rId7"/>
    <p:sldLayoutId id="2147484161" r:id="rId8"/>
    <p:sldLayoutId id="2147484162" r:id="rId9"/>
    <p:sldLayoutId id="2147484163" r:id="rId10"/>
    <p:sldLayoutId id="2147484164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C3C963-D5F9-194E-934C-29B59794E2E0}" type="datetime1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15/10/2015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The Genome Analysis Centre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6C3A51-3C17-0249-9ECC-FA6C0DA4621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45601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C3C963-D5F9-194E-934C-29B59794E2E0}" type="datetime1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15/10/2015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The Genome Analysis Centre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6C3A51-3C17-0249-9ECC-FA6C0DA4621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95488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C3C963-D5F9-194E-934C-29B59794E2E0}" type="datetime1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15/10/2015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The Genome Analysis Centre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6C3A51-3C17-0249-9ECC-FA6C0DA4621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02680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C3C963-D5F9-194E-934C-29B59794E2E0}" type="datetime1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15/10/2015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The Genome Analysis Centre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6C3A51-3C17-0249-9ECC-FA6C0DA4621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86382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C3C963-D5F9-194E-934C-29B59794E2E0}" type="datetime1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15/10/2015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The Genome Analysis Centre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6C3A51-3C17-0249-9ECC-FA6C0DA4621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08852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C3C963-D5F9-194E-934C-29B59794E2E0}" type="datetime1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15/10/2015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The Genome Analysis Centre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6C3A51-3C17-0249-9ECC-FA6C0DA4621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4282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C3C963-D5F9-194E-934C-29B59794E2E0}" type="datetime1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15/10/2015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The Genome Analysis Centre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6C3A51-3C17-0249-9ECC-FA6C0DA4621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5135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ivory.idyll.org/blog/2013-sesync-meeting.html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2.xml"/><Relationship Id="rId4" Type="http://schemas.openxmlformats.org/officeDocument/2006/relationships/hyperlink" Target="http://www.bioinformatics.babraham.ac.uk/projects/trim_galore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sourceforge.net/projects/metagenomefocus/" TargetMode="External"/><Relationship Id="rId5" Type="http://schemas.openxmlformats.org/officeDocument/2006/relationships/hyperlink" Target="http://nbc.ece.drexel.edu/" TargetMode="External"/><Relationship Id="rId4" Type="http://schemas.openxmlformats.org/officeDocument/2006/relationships/hyperlink" Target="http://www.megx.net/tetra" TargetMode="Externa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://kiwi.cs.dal.ca/Software/FCP" TargetMode="External"/><Relationship Id="rId3" Type="http://schemas.openxmlformats.org/officeDocument/2006/relationships/image" Target="../media/image2.jpg"/><Relationship Id="rId7" Type="http://schemas.openxmlformats.org/officeDocument/2006/relationships/hyperlink" Target="https://ccb.jhu.edu/software/phymmbl/index.shtml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5.xml"/><Relationship Id="rId6" Type="http://schemas.openxmlformats.org/officeDocument/2006/relationships/hyperlink" Target="http://sourceforge.net/projects/metagenomefocus/" TargetMode="External"/><Relationship Id="rId5" Type="http://schemas.openxmlformats.org/officeDocument/2006/relationships/hyperlink" Target="http://nbc.ece.drexel.edu/" TargetMode="External"/><Relationship Id="rId4" Type="http://schemas.openxmlformats.org/officeDocument/2006/relationships/hyperlink" Target="http://www.megx.net/tetra" TargetMode="Externa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://kiwi.cs.dal.ca/Software/FCP" TargetMode="External"/><Relationship Id="rId3" Type="http://schemas.openxmlformats.org/officeDocument/2006/relationships/image" Target="../media/image2.jpg"/><Relationship Id="rId7" Type="http://schemas.openxmlformats.org/officeDocument/2006/relationships/hyperlink" Target="https://ccb.jhu.edu/software/phymmbl/index.shtml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sourceforge.net/projects/metagenomefocus/" TargetMode="External"/><Relationship Id="rId5" Type="http://schemas.openxmlformats.org/officeDocument/2006/relationships/hyperlink" Target="http://nbc.ece.drexel.edu/" TargetMode="External"/><Relationship Id="rId4" Type="http://schemas.openxmlformats.org/officeDocument/2006/relationships/hyperlink" Target="http://www.megx.net/tetra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5.xml"/><Relationship Id="rId4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5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4.xml"/><Relationship Id="rId4" Type="http://schemas.openxmlformats.org/officeDocument/2006/relationships/hyperlink" Target="http://ab.inf.uni-tuebingen.de/software/megan5/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ab.inf.uni-tuebingen.de/software/megan5/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0.xml"/><Relationship Id="rId5" Type="http://schemas.openxmlformats.org/officeDocument/2006/relationships/image" Target="../media/image15.gif"/><Relationship Id="rId4" Type="http://schemas.openxmlformats.org/officeDocument/2006/relationships/hyperlink" Target="http://ab.inf.uni-tuebingen.de/software/megan5/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9.xml"/><Relationship Id="rId4" Type="http://schemas.openxmlformats.org/officeDocument/2006/relationships/hyperlink" Target="http://ab.inf.uni-tuebingen.de/software/megan5/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ab.inf.uni-tuebingen.de/software/megan5/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5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11.xml"/><Relationship Id="rId6" Type="http://schemas.openxmlformats.org/officeDocument/2006/relationships/hyperlink" Target="http://kiwi.cs.dal.ca/Software/STAMP" TargetMode="External"/><Relationship Id="rId5" Type="http://schemas.microsoft.com/office/2007/relationships/hdphoto" Target="../media/hdphoto1.wdp"/><Relationship Id="rId4" Type="http://schemas.openxmlformats.org/officeDocument/2006/relationships/image" Target="../media/image17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hyperlink" Target="http://kiwi.cs.dal.ca/Software/STAMP" TargetMode="External"/><Relationship Id="rId3" Type="http://schemas.openxmlformats.org/officeDocument/2006/relationships/image" Target="../media/image2.jpg"/><Relationship Id="rId7" Type="http://schemas.openxmlformats.org/officeDocument/2006/relationships/image" Target="../media/image21.gi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4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22.xml"/><Relationship Id="rId4" Type="http://schemas.openxmlformats.org/officeDocument/2006/relationships/image" Target="../media/image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00.xml"/><Relationship Id="rId4" Type="http://schemas.openxmlformats.org/officeDocument/2006/relationships/image" Target="../media/image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26.png"/><Relationship Id="rId5" Type="http://schemas.openxmlformats.org/officeDocument/2006/relationships/hyperlink" Target="http://www.arb-silva.de/" TargetMode="External"/><Relationship Id="rId4" Type="http://schemas.openxmlformats.org/officeDocument/2006/relationships/hyperlink" Target="http://greengenes.secondgenome.com/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6.xml"/><Relationship Id="rId4" Type="http://schemas.openxmlformats.org/officeDocument/2006/relationships/hyperlink" Target="http://qiime.org/index.html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hyperlink" Target="http://qiime.org/index.html" TargetMode="External"/><Relationship Id="rId4" Type="http://schemas.openxmlformats.org/officeDocument/2006/relationships/image" Target="../media/image2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8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7.xml"/><Relationship Id="rId4" Type="http://schemas.openxmlformats.org/officeDocument/2006/relationships/hyperlink" Target="http://biom-format.org/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roups.google.com/forum/#!forum/qiime-forum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01.xml"/><Relationship Id="rId4" Type="http://schemas.openxmlformats.org/officeDocument/2006/relationships/hyperlink" Target="http://www.mothur.org/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33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33.xml"/><Relationship Id="rId4" Type="http://schemas.openxmlformats.org/officeDocument/2006/relationships/image" Target="../media/image3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hyperlink" Target="https://bitbucket.org/biobakery/biobakery/wiki/biobakery_wiki" TargetMode="Externa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8.xml"/><Relationship Id="rId6" Type="http://schemas.openxmlformats.org/officeDocument/2006/relationships/hyperlink" Target="https://huttenhower.sph.harvard.edu/galaxy" TargetMode="External"/><Relationship Id="rId5" Type="http://schemas.openxmlformats.org/officeDocument/2006/relationships/hyperlink" Target="https://bitbucket.org/biobakery/biobakery/wiki/Home" TargetMode="External"/><Relationship Id="rId4" Type="http://schemas.openxmlformats.org/officeDocument/2006/relationships/hyperlink" Target="https://huttenhower.sph.harvard.edu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7.xml"/><Relationship Id="rId6" Type="http://schemas.openxmlformats.org/officeDocument/2006/relationships/image" Target="../media/image5.png"/><Relationship Id="rId5" Type="http://schemas.openxmlformats.org/officeDocument/2006/relationships/hyperlink" Target="http://metagenomics.anl.gov/metagenomics.cgi?page=Home" TargetMode="External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r-project.org/" TargetMode="Externa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44.xml"/><Relationship Id="rId6" Type="http://schemas.openxmlformats.org/officeDocument/2006/relationships/hyperlink" Target="https://www.rstudio.com/products/RStudio/#Desktop" TargetMode="External"/><Relationship Id="rId5" Type="http://schemas.microsoft.com/office/2007/relationships/hdphoto" Target="../media/hdphoto2.wdp"/><Relationship Id="rId4" Type="http://schemas.openxmlformats.org/officeDocument/2006/relationships/image" Target="../media/image3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hyperlink" Target="https://cran.r-project.org/web/packages/installr/" TargetMode="External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://www.r-statistics.com/tag/installr/" TargetMode="External"/><Relationship Id="rId5" Type="http://schemas.microsoft.com/office/2007/relationships/hdphoto" Target="../media/hdphoto2.wdp"/><Relationship Id="rId4" Type="http://schemas.openxmlformats.org/officeDocument/2006/relationships/image" Target="../media/image33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2.jp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hyperlink" Target="http://joey711.github.io/phyloseq/" TargetMode="External"/><Relationship Id="rId4" Type="http://schemas.openxmlformats.org/officeDocument/2006/relationships/hyperlink" Target="http://bioconductor.org/packages/release/bioc/html/phyloseq.html" TargetMode="External"/><Relationship Id="rId9" Type="http://schemas.openxmlformats.org/officeDocument/2006/relationships/image" Target="../media/image37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hyperlink" Target="http://joey711.github.io/phyloseq/" TargetMode="External"/><Relationship Id="rId3" Type="http://schemas.openxmlformats.org/officeDocument/2006/relationships/image" Target="../media/image2.jpg"/><Relationship Id="rId7" Type="http://schemas.microsoft.com/office/2007/relationships/hdphoto" Target="../media/hdphoto4.wdp"/><Relationship Id="rId12" Type="http://schemas.openxmlformats.org/officeDocument/2006/relationships/hyperlink" Target="http://bioconductor.org/packages/release/bioc/html/phyloseq.html" TargetMode="External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11" Type="http://schemas.microsoft.com/office/2007/relationships/hdphoto" Target="../media/hdphoto6.wdp"/><Relationship Id="rId5" Type="http://schemas.microsoft.com/office/2007/relationships/hdphoto" Target="../media/hdphoto3.wdp"/><Relationship Id="rId15" Type="http://schemas.openxmlformats.org/officeDocument/2006/relationships/hyperlink" Target="http://bioconductor.org/packages/release/bioc/html/DESeq2.html" TargetMode="External"/><Relationship Id="rId10" Type="http://schemas.openxmlformats.org/officeDocument/2006/relationships/image" Target="../media/image41.png"/><Relationship Id="rId4" Type="http://schemas.openxmlformats.org/officeDocument/2006/relationships/image" Target="../media/image38.png"/><Relationship Id="rId9" Type="http://schemas.microsoft.com/office/2007/relationships/hdphoto" Target="../media/hdphoto5.wdp"/><Relationship Id="rId14" Type="http://schemas.openxmlformats.org/officeDocument/2006/relationships/hyperlink" Target="https://cran.r-project.org/web/packages/vegan/index.html" TargetMode="Externa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66.xml"/><Relationship Id="rId5" Type="http://schemas.openxmlformats.org/officeDocument/2006/relationships/image" Target="../media/image42.png"/><Relationship Id="rId4" Type="http://schemas.openxmlformats.org/officeDocument/2006/relationships/hyperlink" Target="http://joey711.github.io/shiny-phyloseq/" TargetMode="Externa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hyperlink" Target="https://cran.r-project.org/web/packages/UpSetR/" TargetMode="External"/><Relationship Id="rId4" Type="http://schemas.openxmlformats.org/officeDocument/2006/relationships/hyperlink" Target="http://vcg.github.io/upset/about/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image" Target="../media/image2.jp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7.xml"/><Relationship Id="rId6" Type="http://schemas.openxmlformats.org/officeDocument/2006/relationships/image" Target="../media/image6.png"/><Relationship Id="rId5" Type="http://schemas.openxmlformats.org/officeDocument/2006/relationships/hyperlink" Target="http://metagenomics.anl.gov/metagenomics.cgi?page=Home" TargetMode="External"/><Relationship Id="rId4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55.xml"/><Relationship Id="rId4" Type="http://schemas.openxmlformats.org/officeDocument/2006/relationships/image" Target="../media/image45.jp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hyperlink" Target="http://mygoblet.org/training-portal" TargetMode="External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mygoblet.org/" TargetMode="External"/><Relationship Id="rId5" Type="http://schemas.openxmlformats.org/officeDocument/2006/relationships/hyperlink" Target="http://seqanswers.com/" TargetMode="External"/><Relationship Id="rId4" Type="http://schemas.openxmlformats.org/officeDocument/2006/relationships/hyperlink" Target="https://www.biostars.org/" TargetMode="Externa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blogs.nature.com/methagora/2013/07/data-visualization-points-of-view.html" TargetMode="External"/><Relationship Id="rId4" Type="http://schemas.openxmlformats.org/officeDocument/2006/relationships/hyperlink" Target="http://www.nature.com/collections/qghhqm" TargetMode="Externa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gif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2.jp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77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7.xml"/><Relationship Id="rId6" Type="http://schemas.openxmlformats.org/officeDocument/2006/relationships/image" Target="../media/image10.png"/><Relationship Id="rId5" Type="http://schemas.openxmlformats.org/officeDocument/2006/relationships/hyperlink" Target="https://www.ebi.ac.uk/metagenomics/" TargetMode="External"/><Relationship Id="rId4" Type="http://schemas.openxmlformats.org/officeDocument/2006/relationships/image" Target="../media/image9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7.xml"/><Relationship Id="rId6" Type="http://schemas.openxmlformats.org/officeDocument/2006/relationships/image" Target="../media/image11.png"/><Relationship Id="rId5" Type="http://schemas.openxmlformats.org/officeDocument/2006/relationships/hyperlink" Target="https://www.ebi.ac.uk/metagenomics/" TargetMode="Externa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marbl/Krona/wiki" TargetMode="External"/><Relationship Id="rId3" Type="http://schemas.openxmlformats.org/officeDocument/2006/relationships/image" Target="../media/image2.jp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hyperlink" Target="https://www.ebi.ac.uk/metagenomics/" TargetMode="Externa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/>
          </p:cNvSpPr>
          <p:nvPr/>
        </p:nvSpPr>
        <p:spPr bwMode="auto">
          <a:xfrm>
            <a:off x="949733" y="1852550"/>
            <a:ext cx="7220198" cy="4797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en-GB" sz="2400" b="1" dirty="0">
                <a:solidFill>
                  <a:srgbClr val="000080"/>
                </a:solidFill>
              </a:rPr>
              <a:t>Metagenomics: From Bench to Data Analysis</a:t>
            </a:r>
          </a:p>
          <a:p>
            <a:r>
              <a:rPr lang="en-US" sz="2400" b="1" dirty="0" smtClean="0">
                <a:solidFill>
                  <a:srgbClr val="000080"/>
                </a:solidFill>
                <a:ea typeface="ＭＳ Ｐゴシック" charset="0"/>
                <a:cs typeface="ＭＳ Ｐゴシック" charset="0"/>
              </a:rPr>
              <a:t>12-16</a:t>
            </a:r>
            <a:r>
              <a:rPr lang="en-US" sz="2400" b="1" baseline="30000" dirty="0" smtClean="0">
                <a:solidFill>
                  <a:srgbClr val="000080"/>
                </a:solidFill>
                <a:ea typeface="ＭＳ Ｐゴシック" charset="0"/>
                <a:cs typeface="ＭＳ Ｐゴシック" charset="0"/>
              </a:rPr>
              <a:t>th</a:t>
            </a:r>
            <a:r>
              <a:rPr lang="en-US" sz="2400" b="1" dirty="0" smtClean="0">
                <a:solidFill>
                  <a:srgbClr val="000080"/>
                </a:solidFill>
                <a:ea typeface="ＭＳ Ｐゴシック" charset="0"/>
                <a:cs typeface="ＭＳ Ｐゴシック" charset="0"/>
              </a:rPr>
              <a:t> October 2015</a:t>
            </a:r>
          </a:p>
          <a:p>
            <a:pPr algn="ctr"/>
            <a:endParaRPr lang="en-US" sz="2400" b="1" dirty="0" smtClean="0">
              <a:solidFill>
                <a:srgbClr val="000080"/>
              </a:solidFill>
              <a:ea typeface="ＭＳ Ｐゴシック" charset="0"/>
              <a:cs typeface="ＭＳ Ｐゴシック" charset="0"/>
            </a:endParaRPr>
          </a:p>
          <a:p>
            <a:pPr algn="ctr"/>
            <a:r>
              <a:rPr lang="en-GB" sz="3600" b="1" dirty="0" smtClean="0">
                <a:solidFill>
                  <a:srgbClr val="000080"/>
                </a:solidFill>
              </a:rPr>
              <a:t>Introduction </a:t>
            </a:r>
            <a:r>
              <a:rPr lang="en-GB" sz="3600" b="1" dirty="0">
                <a:solidFill>
                  <a:srgbClr val="000080"/>
                </a:solidFill>
              </a:rPr>
              <a:t>to tools and approaches for analysing and interpreting </a:t>
            </a:r>
            <a:r>
              <a:rPr lang="en-GB" sz="3600" b="1" dirty="0" err="1" smtClean="0">
                <a:solidFill>
                  <a:srgbClr val="000080"/>
                </a:solidFill>
              </a:rPr>
              <a:t>metagenomic</a:t>
            </a:r>
            <a:r>
              <a:rPr lang="en-GB" sz="3600" b="1" dirty="0" smtClean="0">
                <a:solidFill>
                  <a:srgbClr val="000080"/>
                </a:solidFill>
              </a:rPr>
              <a:t> datasets</a:t>
            </a:r>
          </a:p>
          <a:p>
            <a:pPr algn="ctr"/>
            <a:endParaRPr lang="en-US" sz="2400" b="1" dirty="0" smtClean="0">
              <a:solidFill>
                <a:srgbClr val="000080"/>
              </a:solidFill>
              <a:ea typeface="ＭＳ Ｐゴシック" charset="0"/>
              <a:cs typeface="ＭＳ Ｐゴシック" charset="0"/>
            </a:endParaRPr>
          </a:p>
          <a:p>
            <a:pPr algn="r"/>
            <a:r>
              <a:rPr lang="en-US" sz="2400" b="1" dirty="0" smtClean="0">
                <a:solidFill>
                  <a:srgbClr val="000080"/>
                </a:solidFill>
                <a:ea typeface="ＭＳ Ｐゴシック" charset="0"/>
                <a:cs typeface="ＭＳ Ｐゴシック" charset="0"/>
              </a:rPr>
              <a:t>Mark Alston, PhD</a:t>
            </a:r>
          </a:p>
          <a:p>
            <a:pPr algn="r"/>
            <a:r>
              <a:rPr lang="en-US" sz="2400" dirty="0" smtClean="0">
                <a:solidFill>
                  <a:srgbClr val="000080"/>
                </a:solidFill>
                <a:ea typeface="ＭＳ Ｐゴシック" charset="0"/>
                <a:cs typeface="ＭＳ Ｐゴシック" charset="0"/>
              </a:rPr>
              <a:t>Computational Biologist</a:t>
            </a:r>
          </a:p>
          <a:p>
            <a:pPr algn="r"/>
            <a:r>
              <a:rPr lang="en-US" sz="2400" dirty="0" smtClean="0">
                <a:solidFill>
                  <a:srgbClr val="000080"/>
                </a:solidFill>
                <a:ea typeface="ＭＳ Ｐゴシック" charset="0"/>
                <a:cs typeface="ＭＳ Ｐゴシック" charset="0"/>
              </a:rPr>
              <a:t>Regulatory </a:t>
            </a:r>
            <a:r>
              <a:rPr lang="en-US" sz="2400" dirty="0">
                <a:solidFill>
                  <a:srgbClr val="000080"/>
                </a:solidFill>
                <a:ea typeface="ＭＳ Ｐゴシック" charset="0"/>
                <a:cs typeface="ＭＳ Ｐゴシック" charset="0"/>
              </a:rPr>
              <a:t>&amp; Environmental </a:t>
            </a:r>
            <a:r>
              <a:rPr lang="en-US" sz="2400" dirty="0" smtClean="0">
                <a:solidFill>
                  <a:srgbClr val="000080"/>
                </a:solidFill>
                <a:ea typeface="ＭＳ Ｐゴシック" charset="0"/>
                <a:cs typeface="ＭＳ Ｐゴシック" charset="0"/>
              </a:rPr>
              <a:t>Genomics Group</a:t>
            </a:r>
            <a:endParaRPr lang="en-US" sz="2400" dirty="0">
              <a:solidFill>
                <a:srgbClr val="000080"/>
              </a:solidFill>
              <a:ea typeface="ＭＳ Ｐゴシック" charset="0"/>
              <a:cs typeface="ＭＳ Ｐゴシック" charset="0"/>
            </a:endParaRPr>
          </a:p>
          <a:p>
            <a:pPr algn="r"/>
            <a:r>
              <a:rPr lang="en-US" sz="2400" dirty="0" smtClean="0">
                <a:solidFill>
                  <a:srgbClr val="000080"/>
                </a:solidFill>
                <a:ea typeface="ＭＳ Ｐゴシック" charset="0"/>
                <a:cs typeface="ＭＳ Ｐゴシック" charset="0"/>
              </a:rPr>
              <a:t>mark.alston@tgac.ac.uk</a:t>
            </a:r>
            <a:endParaRPr lang="en-US" sz="2400" dirty="0">
              <a:solidFill>
                <a:srgbClr val="000080"/>
              </a:solidFill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5347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366183" y="66675"/>
            <a:ext cx="7349067" cy="6572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800" b="1" dirty="0" smtClean="0">
                <a:solidFill>
                  <a:prstClr val="white"/>
                </a:solidFill>
              </a:rPr>
              <a:t>A Basic workflow</a:t>
            </a:r>
            <a:endParaRPr lang="en-US" sz="2800" b="1" dirty="0">
              <a:solidFill>
                <a:prstClr val="white"/>
              </a:solidFill>
            </a:endParaRPr>
          </a:p>
        </p:txBody>
      </p:sp>
      <p:sp>
        <p:nvSpPr>
          <p:cNvPr id="30" name="Content Placeholder 2"/>
          <p:cNvSpPr>
            <a:spLocks noGrp="1"/>
          </p:cNvSpPr>
          <p:nvPr>
            <p:ph idx="1"/>
          </p:nvPr>
        </p:nvSpPr>
        <p:spPr>
          <a:xfrm>
            <a:off x="3075148" y="6281011"/>
            <a:ext cx="5843230" cy="57522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818706" y="1286540"/>
            <a:ext cx="8099671" cy="51151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3000" dirty="0" smtClean="0">
                <a:solidFill>
                  <a:prstClr val="black"/>
                </a:solidFill>
              </a:rPr>
              <a:t>Quality control and quality trimming of reads</a:t>
            </a:r>
          </a:p>
          <a:p>
            <a:endParaRPr lang="en-GB" dirty="0">
              <a:solidFill>
                <a:prstClr val="black"/>
              </a:solidFill>
            </a:endParaRPr>
          </a:p>
          <a:p>
            <a:r>
              <a:rPr lang="en-GB" sz="3000" dirty="0">
                <a:solidFill>
                  <a:prstClr val="black"/>
                </a:solidFill>
              </a:rPr>
              <a:t>Binning [classification]</a:t>
            </a:r>
          </a:p>
          <a:p>
            <a:pPr lvl="1"/>
            <a:endParaRPr lang="en-GB" dirty="0">
              <a:solidFill>
                <a:prstClr val="black"/>
              </a:solidFill>
            </a:endParaRPr>
          </a:p>
          <a:p>
            <a:r>
              <a:rPr lang="en-GB" sz="3000" dirty="0">
                <a:solidFill>
                  <a:prstClr val="black"/>
                </a:solidFill>
              </a:rPr>
              <a:t>Community profiling</a:t>
            </a:r>
          </a:p>
          <a:p>
            <a:pPr lvl="1"/>
            <a:endParaRPr lang="en-GB" dirty="0">
              <a:solidFill>
                <a:prstClr val="black"/>
              </a:solidFill>
            </a:endParaRPr>
          </a:p>
          <a:p>
            <a:r>
              <a:rPr lang="en-GB" sz="3000" dirty="0">
                <a:solidFill>
                  <a:prstClr val="black"/>
                </a:solidFill>
              </a:rPr>
              <a:t>Analyse and </a:t>
            </a:r>
            <a:r>
              <a:rPr lang="en-GB" sz="3000" dirty="0" smtClean="0">
                <a:solidFill>
                  <a:prstClr val="black"/>
                </a:solidFill>
              </a:rPr>
              <a:t>compare samples</a:t>
            </a:r>
          </a:p>
        </p:txBody>
      </p:sp>
    </p:spTree>
    <p:extLst>
      <p:ext uri="{BB962C8B-B14F-4D97-AF65-F5344CB8AC3E}">
        <p14:creationId xmlns:p14="http://schemas.microsoft.com/office/powerpoint/2010/main" val="3969467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366183" y="66675"/>
            <a:ext cx="7349067" cy="6572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800" b="1" dirty="0" smtClean="0">
                <a:solidFill>
                  <a:prstClr val="white"/>
                </a:solidFill>
              </a:rPr>
              <a:t>A Basic workflow</a:t>
            </a:r>
            <a:endParaRPr lang="en-US" sz="2800" b="1" dirty="0">
              <a:solidFill>
                <a:prstClr val="white"/>
              </a:solidFill>
            </a:endParaRPr>
          </a:p>
        </p:txBody>
      </p:sp>
      <p:sp>
        <p:nvSpPr>
          <p:cNvPr id="30" name="Content Placeholder 2"/>
          <p:cNvSpPr>
            <a:spLocks noGrp="1"/>
          </p:cNvSpPr>
          <p:nvPr>
            <p:ph idx="1"/>
          </p:nvPr>
        </p:nvSpPr>
        <p:spPr>
          <a:xfrm>
            <a:off x="1023063" y="4058806"/>
            <a:ext cx="7344759" cy="175720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/>
              <a:t>But: </a:t>
            </a:r>
          </a:p>
          <a:p>
            <a:pPr marL="0" indent="0">
              <a:buNone/>
            </a:pPr>
            <a:r>
              <a:rPr lang="en-US" dirty="0" smtClean="0"/>
              <a:t>Uploading big data sets is problematic</a:t>
            </a:r>
          </a:p>
          <a:p>
            <a:pPr marL="0" indent="0">
              <a:buNone/>
            </a:pPr>
            <a:r>
              <a:rPr lang="en-US" dirty="0" smtClean="0"/>
              <a:t>Constrained by the tools supplied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818707" y="1286540"/>
            <a:ext cx="6028660" cy="2509283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3000" dirty="0" smtClean="0">
                <a:solidFill>
                  <a:prstClr val="black"/>
                </a:solidFill>
              </a:rPr>
              <a:t>Quality control and quality trimming of reads</a:t>
            </a:r>
          </a:p>
          <a:p>
            <a:endParaRPr lang="en-GB" dirty="0">
              <a:solidFill>
                <a:prstClr val="black"/>
              </a:solidFill>
            </a:endParaRPr>
          </a:p>
          <a:p>
            <a:r>
              <a:rPr lang="en-GB" sz="3000" dirty="0">
                <a:solidFill>
                  <a:prstClr val="black"/>
                </a:solidFill>
              </a:rPr>
              <a:t>Binning [classification]</a:t>
            </a:r>
          </a:p>
          <a:p>
            <a:pPr lvl="1"/>
            <a:endParaRPr lang="en-GB" dirty="0">
              <a:solidFill>
                <a:prstClr val="black"/>
              </a:solidFill>
            </a:endParaRPr>
          </a:p>
          <a:p>
            <a:r>
              <a:rPr lang="en-GB" sz="3000" dirty="0">
                <a:solidFill>
                  <a:prstClr val="black"/>
                </a:solidFill>
              </a:rPr>
              <a:t>Community profiling</a:t>
            </a:r>
          </a:p>
          <a:p>
            <a:pPr lvl="1"/>
            <a:endParaRPr lang="en-GB" dirty="0">
              <a:solidFill>
                <a:prstClr val="black"/>
              </a:solidFill>
            </a:endParaRPr>
          </a:p>
          <a:p>
            <a:r>
              <a:rPr lang="en-GB" sz="3000" dirty="0">
                <a:solidFill>
                  <a:prstClr val="black"/>
                </a:solidFill>
              </a:rPr>
              <a:t>Analyse and </a:t>
            </a:r>
            <a:r>
              <a:rPr lang="en-GB" sz="3000" dirty="0" smtClean="0">
                <a:solidFill>
                  <a:prstClr val="black"/>
                </a:solidFill>
              </a:rPr>
              <a:t>compare samples</a:t>
            </a:r>
          </a:p>
        </p:txBody>
      </p:sp>
    </p:spTree>
    <p:extLst>
      <p:ext uri="{BB962C8B-B14F-4D97-AF65-F5344CB8AC3E}">
        <p14:creationId xmlns:p14="http://schemas.microsoft.com/office/powerpoint/2010/main" val="4018592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366183" y="66675"/>
            <a:ext cx="7349067" cy="6572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800" b="1" dirty="0" smtClean="0">
                <a:solidFill>
                  <a:prstClr val="white"/>
                </a:solidFill>
              </a:rPr>
              <a:t>A Basic workflow</a:t>
            </a:r>
            <a:endParaRPr lang="en-US" sz="2800" b="1" dirty="0">
              <a:solidFill>
                <a:prstClr val="white"/>
              </a:solidFill>
            </a:endParaRPr>
          </a:p>
        </p:txBody>
      </p:sp>
      <p:sp>
        <p:nvSpPr>
          <p:cNvPr id="30" name="Content Placeholder 2"/>
          <p:cNvSpPr>
            <a:spLocks noGrp="1"/>
          </p:cNvSpPr>
          <p:nvPr>
            <p:ph idx="1"/>
          </p:nvPr>
        </p:nvSpPr>
        <p:spPr>
          <a:xfrm>
            <a:off x="3075148" y="6281011"/>
            <a:ext cx="5843230" cy="57522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818706" y="1286540"/>
            <a:ext cx="8099671" cy="51151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3000" dirty="0" smtClean="0">
                <a:solidFill>
                  <a:prstClr val="black"/>
                </a:solidFill>
              </a:rPr>
              <a:t>Quality control and quality trimming of reads</a:t>
            </a:r>
          </a:p>
          <a:p>
            <a:endParaRPr lang="en-GB" dirty="0">
              <a:solidFill>
                <a:prstClr val="black"/>
              </a:solidFill>
            </a:endParaRPr>
          </a:p>
          <a:p>
            <a:r>
              <a:rPr lang="en-GB" sz="3000" dirty="0">
                <a:solidFill>
                  <a:prstClr val="black"/>
                </a:solidFill>
              </a:rPr>
              <a:t>Binning [classification]</a:t>
            </a:r>
          </a:p>
          <a:p>
            <a:pPr lvl="1"/>
            <a:endParaRPr lang="en-GB" dirty="0">
              <a:solidFill>
                <a:prstClr val="black"/>
              </a:solidFill>
            </a:endParaRPr>
          </a:p>
          <a:p>
            <a:r>
              <a:rPr lang="en-GB" sz="3000" dirty="0">
                <a:solidFill>
                  <a:prstClr val="black"/>
                </a:solidFill>
              </a:rPr>
              <a:t>Community profiling</a:t>
            </a:r>
          </a:p>
          <a:p>
            <a:pPr lvl="1"/>
            <a:endParaRPr lang="en-GB" dirty="0">
              <a:solidFill>
                <a:prstClr val="black"/>
              </a:solidFill>
            </a:endParaRPr>
          </a:p>
          <a:p>
            <a:r>
              <a:rPr lang="en-GB" sz="3000" dirty="0">
                <a:solidFill>
                  <a:prstClr val="black"/>
                </a:solidFill>
              </a:rPr>
              <a:t>Analyse and </a:t>
            </a:r>
            <a:r>
              <a:rPr lang="en-GB" sz="3000" dirty="0" smtClean="0">
                <a:solidFill>
                  <a:prstClr val="black"/>
                </a:solidFill>
              </a:rPr>
              <a:t>compare samples</a:t>
            </a:r>
          </a:p>
        </p:txBody>
      </p:sp>
      <p:sp>
        <p:nvSpPr>
          <p:cNvPr id="2" name="TextBox 1"/>
          <p:cNvSpPr txBox="1"/>
          <p:nvPr/>
        </p:nvSpPr>
        <p:spPr>
          <a:xfrm rot="20393233">
            <a:off x="932244" y="2385286"/>
            <a:ext cx="6693405" cy="17081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3500" b="1" i="1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Can</a:t>
            </a:r>
            <a:r>
              <a:rPr lang="en-GB" sz="3500" dirty="0" smtClean="0">
                <a:solidFill>
                  <a:prstClr val="black"/>
                </a:solidFill>
              </a:rPr>
              <a:t> use a webserver, but for ultimate flexibility over the analysis, work at the </a:t>
            </a:r>
            <a:r>
              <a:rPr lang="en-GB" sz="3500" b="1" i="1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command line</a:t>
            </a:r>
            <a:endParaRPr lang="en-GB" sz="3500" b="1" i="1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29494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366183" y="66675"/>
            <a:ext cx="7349067" cy="6572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800" b="1" dirty="0" smtClean="0">
                <a:solidFill>
                  <a:prstClr val="white"/>
                </a:solidFill>
              </a:rPr>
              <a:t>The Command Line [gulp]</a:t>
            </a:r>
            <a:endParaRPr lang="en-US" sz="2800" b="1" dirty="0">
              <a:solidFill>
                <a:prstClr val="white"/>
              </a:solidFill>
            </a:endParaRPr>
          </a:p>
        </p:txBody>
      </p:sp>
      <p:sp>
        <p:nvSpPr>
          <p:cNvPr id="30" name="Content Placeholder 2"/>
          <p:cNvSpPr>
            <a:spLocks noGrp="1"/>
          </p:cNvSpPr>
          <p:nvPr>
            <p:ph idx="1"/>
          </p:nvPr>
        </p:nvSpPr>
        <p:spPr>
          <a:xfrm>
            <a:off x="3075148" y="6281011"/>
            <a:ext cx="5843230" cy="575229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>
                <a:hlinkClick r:id="rId4"/>
              </a:rPr>
              <a:t>http://</a:t>
            </a:r>
            <a:r>
              <a:rPr lang="en-US" dirty="0" smtClean="0">
                <a:hlinkClick r:id="rId4"/>
              </a:rPr>
              <a:t>ivory.idyll.org/blog/2013-sesync-meeting.html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398114" y="999460"/>
            <a:ext cx="8681927" cy="5128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prstClr val="black"/>
                </a:solidFill>
              </a:rPr>
              <a:t>File manipulation [e.g. fix headers across many files]</a:t>
            </a:r>
            <a:endParaRPr lang="en-GB" dirty="0">
              <a:solidFill>
                <a:prstClr val="black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US" dirty="0" smtClean="0">
              <a:solidFill>
                <a:prstClr val="black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prstClr val="black"/>
                </a:solidFill>
              </a:rPr>
              <a:t>Can record what you did [and repeat it, </a:t>
            </a:r>
            <a:r>
              <a:rPr lang="en-US" i="1" dirty="0" smtClean="0">
                <a:solidFill>
                  <a:prstClr val="black"/>
                </a:solidFill>
              </a:rPr>
              <a:t>exactly</a:t>
            </a:r>
            <a:r>
              <a:rPr lang="en-US" dirty="0" smtClean="0">
                <a:solidFill>
                  <a:prstClr val="black"/>
                </a:solidFill>
              </a:rPr>
              <a:t>]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dirty="0" smtClean="0">
              <a:solidFill>
                <a:prstClr val="black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prstClr val="black"/>
                </a:solidFill>
              </a:rPr>
              <a:t>Less tedious and less error-prone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dirty="0" smtClean="0">
              <a:solidFill>
                <a:prstClr val="black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prstClr val="black"/>
                </a:solidFill>
              </a:rPr>
              <a:t>Run commands on compute clusters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dirty="0">
              <a:solidFill>
                <a:prstClr val="black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prstClr val="black"/>
                </a:solidFill>
              </a:rPr>
              <a:t>Others?</a:t>
            </a:r>
          </a:p>
        </p:txBody>
      </p:sp>
    </p:spTree>
    <p:extLst>
      <p:ext uri="{BB962C8B-B14F-4D97-AF65-F5344CB8AC3E}">
        <p14:creationId xmlns:p14="http://schemas.microsoft.com/office/powerpoint/2010/main" val="149448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366183" y="66675"/>
            <a:ext cx="7349067" cy="6572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800" b="1" dirty="0" smtClean="0">
                <a:solidFill>
                  <a:prstClr val="white"/>
                </a:solidFill>
              </a:rPr>
              <a:t>A Basic workflow: YOU decide</a:t>
            </a:r>
            <a:endParaRPr lang="en-US" sz="2800" b="1" dirty="0">
              <a:solidFill>
                <a:prstClr val="white"/>
              </a:solidFill>
            </a:endParaRPr>
          </a:p>
        </p:txBody>
      </p:sp>
      <p:sp>
        <p:nvSpPr>
          <p:cNvPr id="30" name="Content Placeholder 2"/>
          <p:cNvSpPr>
            <a:spLocks noGrp="1"/>
          </p:cNvSpPr>
          <p:nvPr>
            <p:ph idx="1"/>
          </p:nvPr>
        </p:nvSpPr>
        <p:spPr>
          <a:xfrm>
            <a:off x="3075148" y="6281011"/>
            <a:ext cx="5843230" cy="57522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81204" y="723900"/>
            <a:ext cx="8337174" cy="5677787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3000" dirty="0" smtClean="0"/>
              <a:t>Quality control and quality trimming of reads [</a:t>
            </a:r>
            <a:r>
              <a:rPr lang="en-GB" sz="3000" dirty="0" err="1" smtClean="0"/>
              <a:t>cutadapt</a:t>
            </a:r>
            <a:r>
              <a:rPr lang="en-GB" sz="3000" dirty="0" smtClean="0"/>
              <a:t>, FASTQC]</a:t>
            </a:r>
          </a:p>
          <a:p>
            <a:pPr lvl="1"/>
            <a:r>
              <a:rPr lang="en-GB" sz="2300" dirty="0">
                <a:hlinkClick r:id="rId4"/>
              </a:rPr>
              <a:t>http://www.bioinformatics.babraham.ac.uk/projects/trim_galore</a:t>
            </a:r>
            <a:r>
              <a:rPr lang="en-GB" sz="2300" dirty="0" smtClean="0">
                <a:hlinkClick r:id="rId4"/>
              </a:rPr>
              <a:t>/</a:t>
            </a:r>
            <a:r>
              <a:rPr lang="en-GB" sz="2300" dirty="0" smtClean="0"/>
              <a:t> </a:t>
            </a:r>
          </a:p>
          <a:p>
            <a:endParaRPr lang="en-GB" sz="3000" dirty="0" smtClean="0"/>
          </a:p>
          <a:p>
            <a:r>
              <a:rPr lang="en-GB" sz="3000" dirty="0" smtClean="0"/>
              <a:t>Assembly of reads</a:t>
            </a:r>
          </a:p>
          <a:p>
            <a:pPr lvl="1"/>
            <a:r>
              <a:rPr lang="en-GB" sz="2600" dirty="0" smtClean="0"/>
              <a:t>IDBA-UD, meta-velvet etc.</a:t>
            </a:r>
            <a:endParaRPr lang="en-GB" sz="2600" dirty="0"/>
          </a:p>
          <a:p>
            <a:endParaRPr lang="en-GB" dirty="0"/>
          </a:p>
          <a:p>
            <a:r>
              <a:rPr lang="en-GB" sz="3000" dirty="0"/>
              <a:t>Binning [classification]</a:t>
            </a:r>
          </a:p>
          <a:p>
            <a:pPr lvl="1"/>
            <a:r>
              <a:rPr lang="en-GB" dirty="0"/>
              <a:t>Similarity-based </a:t>
            </a:r>
          </a:p>
          <a:p>
            <a:pPr lvl="1"/>
            <a:r>
              <a:rPr lang="en-GB" dirty="0"/>
              <a:t>Composition-based</a:t>
            </a:r>
          </a:p>
          <a:p>
            <a:pPr lvl="1"/>
            <a:endParaRPr lang="en-GB" dirty="0"/>
          </a:p>
          <a:p>
            <a:r>
              <a:rPr lang="en-GB" sz="3000" dirty="0"/>
              <a:t>Community profiling</a:t>
            </a:r>
          </a:p>
          <a:p>
            <a:pPr lvl="1"/>
            <a:r>
              <a:rPr lang="en-GB" dirty="0"/>
              <a:t>Counts of </a:t>
            </a:r>
            <a:r>
              <a:rPr lang="en-GB" dirty="0" smtClean="0"/>
              <a:t>OTUs/taxa/functions</a:t>
            </a:r>
          </a:p>
          <a:p>
            <a:pPr lvl="1"/>
            <a:r>
              <a:rPr lang="en-GB" dirty="0" smtClean="0"/>
              <a:t>Contingency </a:t>
            </a:r>
            <a:r>
              <a:rPr lang="en-GB" dirty="0"/>
              <a:t>tables</a:t>
            </a:r>
          </a:p>
          <a:p>
            <a:pPr lvl="1"/>
            <a:endParaRPr lang="en-GB" dirty="0"/>
          </a:p>
          <a:p>
            <a:r>
              <a:rPr lang="en-GB" sz="3000" dirty="0"/>
              <a:t>Analyse and </a:t>
            </a:r>
            <a:r>
              <a:rPr lang="en-GB" sz="3000" dirty="0" smtClean="0"/>
              <a:t>compare samples</a:t>
            </a:r>
          </a:p>
          <a:p>
            <a:pPr lvl="1"/>
            <a:r>
              <a:rPr lang="en-GB" dirty="0" smtClean="0"/>
              <a:t>Relative abundance, </a:t>
            </a:r>
            <a:r>
              <a:rPr lang="en-GB" dirty="0" err="1" smtClean="0"/>
              <a:t>heatmaps</a:t>
            </a:r>
            <a:r>
              <a:rPr lang="en-GB" dirty="0" smtClean="0"/>
              <a:t>, ordination, statistical significance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47870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366183" y="66675"/>
            <a:ext cx="7349067" cy="6572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b="1" dirty="0" smtClean="0">
                <a:solidFill>
                  <a:prstClr val="white"/>
                </a:solidFill>
              </a:rPr>
              <a:t>A Basic </a:t>
            </a:r>
            <a:r>
              <a:rPr lang="en-US" sz="2800" b="1" dirty="0">
                <a:solidFill>
                  <a:prstClr val="white"/>
                </a:solidFill>
              </a:rPr>
              <a:t>workflow: YOU decide</a:t>
            </a:r>
          </a:p>
        </p:txBody>
      </p:sp>
      <p:sp>
        <p:nvSpPr>
          <p:cNvPr id="30" name="Content Placeholder 2"/>
          <p:cNvSpPr>
            <a:spLocks noGrp="1"/>
          </p:cNvSpPr>
          <p:nvPr>
            <p:ph idx="1"/>
          </p:nvPr>
        </p:nvSpPr>
        <p:spPr>
          <a:xfrm>
            <a:off x="3075148" y="6281011"/>
            <a:ext cx="5843230" cy="57522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81204" y="723900"/>
            <a:ext cx="8337174" cy="5677787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3000" dirty="0" smtClean="0">
                <a:solidFill>
                  <a:schemeClr val="bg1">
                    <a:lumMod val="65000"/>
                  </a:schemeClr>
                </a:solidFill>
              </a:rPr>
              <a:t>Quality control and quality trimming of reads [</a:t>
            </a:r>
            <a:r>
              <a:rPr lang="en-GB" sz="3000" dirty="0" err="1" smtClean="0">
                <a:solidFill>
                  <a:schemeClr val="bg1">
                    <a:lumMod val="65000"/>
                  </a:schemeClr>
                </a:solidFill>
              </a:rPr>
              <a:t>cutadapt</a:t>
            </a:r>
            <a:r>
              <a:rPr lang="en-GB" sz="3000" dirty="0" smtClean="0">
                <a:solidFill>
                  <a:schemeClr val="bg1">
                    <a:lumMod val="65000"/>
                  </a:schemeClr>
                </a:solidFill>
              </a:rPr>
              <a:t>, FASTQC]</a:t>
            </a:r>
          </a:p>
          <a:p>
            <a:pPr lvl="1"/>
            <a:r>
              <a:rPr lang="en-GB" sz="2300" dirty="0">
                <a:solidFill>
                  <a:schemeClr val="bg1">
                    <a:lumMod val="65000"/>
                  </a:schemeClr>
                </a:solidFill>
              </a:rPr>
              <a:t>http://www.bioinformatics.babraham.ac.uk/projects/trim_galore</a:t>
            </a:r>
            <a:r>
              <a:rPr lang="en-GB" sz="2300" dirty="0" smtClean="0">
                <a:solidFill>
                  <a:schemeClr val="bg1">
                    <a:lumMod val="65000"/>
                  </a:schemeClr>
                </a:solidFill>
              </a:rPr>
              <a:t>/ </a:t>
            </a:r>
          </a:p>
          <a:p>
            <a:endParaRPr lang="en-GB" sz="3000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GB" sz="3000" dirty="0" smtClean="0">
                <a:solidFill>
                  <a:schemeClr val="bg1">
                    <a:lumMod val="65000"/>
                  </a:schemeClr>
                </a:solidFill>
              </a:rPr>
              <a:t>Assembly </a:t>
            </a:r>
            <a:r>
              <a:rPr lang="en-GB" sz="3000" dirty="0">
                <a:solidFill>
                  <a:schemeClr val="bg1">
                    <a:lumMod val="65000"/>
                  </a:schemeClr>
                </a:solidFill>
              </a:rPr>
              <a:t>of </a:t>
            </a:r>
            <a:r>
              <a:rPr lang="en-GB" sz="3000" dirty="0" smtClean="0">
                <a:solidFill>
                  <a:schemeClr val="bg1">
                    <a:lumMod val="65000"/>
                  </a:schemeClr>
                </a:solidFill>
              </a:rPr>
              <a:t>reads</a:t>
            </a:r>
          </a:p>
          <a:p>
            <a:endParaRPr lang="en-GB" dirty="0">
              <a:solidFill>
                <a:prstClr val="black"/>
              </a:solidFill>
            </a:endParaRPr>
          </a:p>
          <a:p>
            <a:r>
              <a:rPr lang="en-GB" sz="3000" dirty="0">
                <a:solidFill>
                  <a:prstClr val="black"/>
                </a:solidFill>
              </a:rPr>
              <a:t>Binning [classification]</a:t>
            </a:r>
          </a:p>
          <a:p>
            <a:pPr lvl="1"/>
            <a:r>
              <a:rPr lang="en-GB" dirty="0">
                <a:solidFill>
                  <a:prstClr val="black"/>
                </a:solidFill>
              </a:rPr>
              <a:t>Similarity-based </a:t>
            </a:r>
          </a:p>
          <a:p>
            <a:pPr lvl="1"/>
            <a:r>
              <a:rPr lang="en-GB" dirty="0">
                <a:solidFill>
                  <a:prstClr val="black"/>
                </a:solidFill>
              </a:rPr>
              <a:t>Composition-based</a:t>
            </a:r>
          </a:p>
          <a:p>
            <a:pPr lvl="1"/>
            <a:endParaRPr lang="en-GB" dirty="0">
              <a:solidFill>
                <a:prstClr val="black"/>
              </a:solidFill>
            </a:endParaRPr>
          </a:p>
          <a:p>
            <a:r>
              <a:rPr lang="en-GB" sz="3000" dirty="0">
                <a:solidFill>
                  <a:schemeClr val="bg1">
                    <a:lumMod val="65000"/>
                  </a:schemeClr>
                </a:solidFill>
              </a:rPr>
              <a:t>Community profiling</a:t>
            </a:r>
          </a:p>
          <a:p>
            <a:pPr lvl="1"/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Counts of </a:t>
            </a:r>
            <a:r>
              <a:rPr lang="en-GB" dirty="0" smtClean="0">
                <a:solidFill>
                  <a:schemeClr val="bg1">
                    <a:lumMod val="65000"/>
                  </a:schemeClr>
                </a:solidFill>
              </a:rPr>
              <a:t>OTUs/taxa/functions</a:t>
            </a:r>
          </a:p>
          <a:p>
            <a:pPr lvl="1"/>
            <a:r>
              <a:rPr lang="en-GB" dirty="0" smtClean="0">
                <a:solidFill>
                  <a:schemeClr val="bg1">
                    <a:lumMod val="65000"/>
                  </a:schemeClr>
                </a:solidFill>
              </a:rPr>
              <a:t>Contingency 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tables</a:t>
            </a:r>
          </a:p>
          <a:p>
            <a:pPr lvl="1"/>
            <a:endParaRPr lang="en-GB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GB" sz="3000" dirty="0">
                <a:solidFill>
                  <a:schemeClr val="bg1">
                    <a:lumMod val="65000"/>
                  </a:schemeClr>
                </a:solidFill>
              </a:rPr>
              <a:t>Analyse and </a:t>
            </a:r>
            <a:r>
              <a:rPr lang="en-GB" sz="3000" dirty="0" smtClean="0">
                <a:solidFill>
                  <a:schemeClr val="bg1">
                    <a:lumMod val="65000"/>
                  </a:schemeClr>
                </a:solidFill>
              </a:rPr>
              <a:t>compare samples</a:t>
            </a:r>
          </a:p>
          <a:p>
            <a:pPr lvl="1"/>
            <a:r>
              <a:rPr lang="en-GB" dirty="0" smtClean="0">
                <a:solidFill>
                  <a:schemeClr val="bg1">
                    <a:lumMod val="65000"/>
                  </a:schemeClr>
                </a:solidFill>
              </a:rPr>
              <a:t>Relative abundance, </a:t>
            </a:r>
            <a:r>
              <a:rPr lang="en-GB" dirty="0" err="1" smtClean="0">
                <a:solidFill>
                  <a:schemeClr val="bg1">
                    <a:lumMod val="65000"/>
                  </a:schemeClr>
                </a:solidFill>
              </a:rPr>
              <a:t>heatmaps</a:t>
            </a:r>
            <a:r>
              <a:rPr lang="en-GB" dirty="0" smtClean="0">
                <a:solidFill>
                  <a:schemeClr val="bg1">
                    <a:lumMod val="65000"/>
                  </a:schemeClr>
                </a:solidFill>
              </a:rPr>
              <a:t>, ordination, statistical significance</a:t>
            </a:r>
            <a:endParaRPr lang="en-GB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1899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89724" y="119840"/>
            <a:ext cx="8054804" cy="6572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/>
              <a:buNone/>
            </a:pPr>
            <a:r>
              <a:rPr lang="en-US" sz="2500" b="1" dirty="0" smtClean="0">
                <a:solidFill>
                  <a:prstClr val="white"/>
                </a:solidFill>
              </a:rPr>
              <a:t>Binning [classification] of Reads in </a:t>
            </a:r>
            <a:r>
              <a:rPr lang="en-US" sz="2500" b="1" dirty="0" err="1" smtClean="0">
                <a:solidFill>
                  <a:prstClr val="white"/>
                </a:solidFill>
              </a:rPr>
              <a:t>Metagenomic</a:t>
            </a:r>
            <a:r>
              <a:rPr lang="en-US" sz="2500" b="1" dirty="0" smtClean="0">
                <a:solidFill>
                  <a:prstClr val="white"/>
                </a:solidFill>
              </a:rPr>
              <a:t> Datasets</a:t>
            </a:r>
            <a:endParaRPr lang="en-US" sz="2500" b="1" dirty="0">
              <a:solidFill>
                <a:prstClr val="white"/>
              </a:solidFill>
            </a:endParaRPr>
          </a:p>
          <a:p>
            <a:pPr marL="0" indent="0">
              <a:buFont typeface="Arial"/>
              <a:buNone/>
            </a:pPr>
            <a:endParaRPr lang="en-US" sz="2500" dirty="0">
              <a:solidFill>
                <a:prstClr val="white"/>
              </a:solidFill>
            </a:endParaRPr>
          </a:p>
        </p:txBody>
      </p:sp>
      <p:sp>
        <p:nvSpPr>
          <p:cNvPr id="30" name="Content Placeholder 2"/>
          <p:cNvSpPr>
            <a:spLocks noGrp="1"/>
          </p:cNvSpPr>
          <p:nvPr>
            <p:ph idx="1"/>
          </p:nvPr>
        </p:nvSpPr>
        <p:spPr>
          <a:xfrm>
            <a:off x="153533" y="6119279"/>
            <a:ext cx="3387110" cy="575229"/>
          </a:xfrm>
        </p:spPr>
        <p:txBody>
          <a:bodyPr>
            <a:normAutofit lnSpcReduction="10000"/>
          </a:bodyPr>
          <a:lstStyle/>
          <a:p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366183" y="988830"/>
            <a:ext cx="8681927" cy="1711840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4000" b="1" dirty="0" smtClean="0">
                <a:solidFill>
                  <a:prstClr val="black"/>
                </a:solidFill>
              </a:rPr>
              <a:t>Similarity-based </a:t>
            </a:r>
            <a:r>
              <a:rPr lang="en-GB" sz="4000" b="1" dirty="0">
                <a:solidFill>
                  <a:prstClr val="black"/>
                </a:solidFill>
              </a:rPr>
              <a:t>(reference sequences)</a:t>
            </a:r>
          </a:p>
          <a:p>
            <a:pPr lvl="1"/>
            <a:r>
              <a:rPr lang="en-GB" dirty="0">
                <a:solidFill>
                  <a:prstClr val="black"/>
                </a:solidFill>
              </a:rPr>
              <a:t>MEGAN: </a:t>
            </a:r>
            <a:r>
              <a:rPr lang="en-GB" dirty="0" smtClean="0">
                <a:solidFill>
                  <a:prstClr val="black"/>
                </a:solidFill>
              </a:rPr>
              <a:t>BLAST [</a:t>
            </a:r>
            <a:r>
              <a:rPr lang="en-GB" dirty="0" smtClean="0">
                <a:solidFill>
                  <a:prstClr val="black"/>
                </a:solidFill>
              </a:rPr>
              <a:t>Diamond, RapSearch2], </a:t>
            </a:r>
            <a:r>
              <a:rPr lang="en-GB" dirty="0">
                <a:solidFill>
                  <a:prstClr val="black"/>
                </a:solidFill>
              </a:rPr>
              <a:t>LCA algorithm</a:t>
            </a:r>
          </a:p>
          <a:p>
            <a:pPr lvl="1"/>
            <a:r>
              <a:rPr lang="en-GB" dirty="0" err="1">
                <a:solidFill>
                  <a:prstClr val="black"/>
                </a:solidFill>
              </a:rPr>
              <a:t>Mothur</a:t>
            </a:r>
            <a:r>
              <a:rPr lang="en-GB" dirty="0">
                <a:solidFill>
                  <a:prstClr val="black"/>
                </a:solidFill>
              </a:rPr>
              <a:t> &amp; </a:t>
            </a:r>
            <a:r>
              <a:rPr lang="en-GB" dirty="0" err="1">
                <a:solidFill>
                  <a:prstClr val="black"/>
                </a:solidFill>
              </a:rPr>
              <a:t>Qiime</a:t>
            </a:r>
            <a:r>
              <a:rPr lang="en-GB" dirty="0">
                <a:solidFill>
                  <a:prstClr val="black"/>
                </a:solidFill>
              </a:rPr>
              <a:t> (16S amplicons): </a:t>
            </a:r>
            <a:r>
              <a:rPr lang="en-GB" dirty="0" err="1">
                <a:solidFill>
                  <a:prstClr val="black"/>
                </a:solidFill>
              </a:rPr>
              <a:t>Greengenes</a:t>
            </a:r>
            <a:r>
              <a:rPr lang="en-GB" dirty="0">
                <a:solidFill>
                  <a:prstClr val="black"/>
                </a:solidFill>
              </a:rPr>
              <a:t>, SILVA</a:t>
            </a:r>
          </a:p>
          <a:p>
            <a:pPr lvl="1"/>
            <a:r>
              <a:rPr lang="en-GB" dirty="0">
                <a:solidFill>
                  <a:prstClr val="black"/>
                </a:solidFill>
              </a:rPr>
              <a:t>MG-RAST (web-server): mainly BLAST</a:t>
            </a:r>
          </a:p>
          <a:p>
            <a:pPr lvl="1"/>
            <a:r>
              <a:rPr lang="en-GB" dirty="0" err="1">
                <a:solidFill>
                  <a:prstClr val="black"/>
                </a:solidFill>
              </a:rPr>
              <a:t>MetaPhyler</a:t>
            </a:r>
            <a:r>
              <a:rPr lang="en-GB" dirty="0">
                <a:solidFill>
                  <a:prstClr val="black"/>
                </a:solidFill>
              </a:rPr>
              <a:t>: phylogenetic marker genes, BLAST </a:t>
            </a:r>
          </a:p>
          <a:p>
            <a:pPr lvl="1"/>
            <a:endParaRPr lang="en-GB" dirty="0">
              <a:solidFill>
                <a:prstClr val="black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GB" dirty="0">
              <a:solidFill>
                <a:prstClr val="black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GB" dirty="0" smtClean="0">
              <a:solidFill>
                <a:prstClr val="black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GB" dirty="0" smtClean="0">
              <a:solidFill>
                <a:prstClr val="black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GB" dirty="0">
              <a:solidFill>
                <a:prstClr val="black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US" dirty="0" smtClean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4368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89724" y="119840"/>
            <a:ext cx="8054804" cy="6572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/>
              <a:buNone/>
            </a:pPr>
            <a:r>
              <a:rPr lang="en-US" sz="2500" b="1" dirty="0" smtClean="0">
                <a:solidFill>
                  <a:prstClr val="white"/>
                </a:solidFill>
              </a:rPr>
              <a:t>Binning [classification] of Reads in </a:t>
            </a:r>
            <a:r>
              <a:rPr lang="en-US" sz="2500" b="1" dirty="0" err="1" smtClean="0">
                <a:solidFill>
                  <a:prstClr val="white"/>
                </a:solidFill>
              </a:rPr>
              <a:t>Metagenomic</a:t>
            </a:r>
            <a:r>
              <a:rPr lang="en-US" sz="2500" b="1" dirty="0" smtClean="0">
                <a:solidFill>
                  <a:prstClr val="white"/>
                </a:solidFill>
              </a:rPr>
              <a:t> Datasets</a:t>
            </a:r>
            <a:endParaRPr lang="en-US" sz="2500" b="1" dirty="0">
              <a:solidFill>
                <a:prstClr val="white"/>
              </a:solidFill>
            </a:endParaRPr>
          </a:p>
          <a:p>
            <a:pPr marL="0" indent="0">
              <a:buFont typeface="Arial"/>
              <a:buNone/>
            </a:pPr>
            <a:endParaRPr lang="en-US" sz="2500" dirty="0">
              <a:solidFill>
                <a:prstClr val="white"/>
              </a:solidFill>
            </a:endParaRPr>
          </a:p>
        </p:txBody>
      </p:sp>
      <p:sp>
        <p:nvSpPr>
          <p:cNvPr id="30" name="Content Placeholder 2"/>
          <p:cNvSpPr>
            <a:spLocks noGrp="1"/>
          </p:cNvSpPr>
          <p:nvPr>
            <p:ph idx="1"/>
          </p:nvPr>
        </p:nvSpPr>
        <p:spPr>
          <a:xfrm>
            <a:off x="153533" y="6119279"/>
            <a:ext cx="3387110" cy="575229"/>
          </a:xfrm>
        </p:spPr>
        <p:txBody>
          <a:bodyPr>
            <a:normAutofit lnSpcReduction="10000"/>
          </a:bodyPr>
          <a:lstStyle/>
          <a:p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366183" y="988829"/>
            <a:ext cx="8681927" cy="3859618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4000" b="1" dirty="0" smtClean="0">
                <a:solidFill>
                  <a:prstClr val="black"/>
                </a:solidFill>
              </a:rPr>
              <a:t>Similarity-based </a:t>
            </a:r>
            <a:r>
              <a:rPr lang="en-GB" sz="4000" b="1" dirty="0">
                <a:solidFill>
                  <a:prstClr val="black"/>
                </a:solidFill>
              </a:rPr>
              <a:t>(reference sequences)</a:t>
            </a:r>
          </a:p>
          <a:p>
            <a:pPr lvl="1"/>
            <a:r>
              <a:rPr lang="en-GB" dirty="0">
                <a:solidFill>
                  <a:prstClr val="black"/>
                </a:solidFill>
              </a:rPr>
              <a:t>MEGAN: </a:t>
            </a:r>
            <a:r>
              <a:rPr lang="en-GB" dirty="0" smtClean="0">
                <a:solidFill>
                  <a:prstClr val="black"/>
                </a:solidFill>
              </a:rPr>
              <a:t>BLAST [</a:t>
            </a:r>
            <a:r>
              <a:rPr lang="en-GB" dirty="0">
                <a:solidFill>
                  <a:prstClr val="black"/>
                </a:solidFill>
              </a:rPr>
              <a:t>Diamond, RapSearch2], </a:t>
            </a:r>
            <a:r>
              <a:rPr lang="en-GB" dirty="0">
                <a:solidFill>
                  <a:prstClr val="black"/>
                </a:solidFill>
              </a:rPr>
              <a:t>LCA algorithm</a:t>
            </a:r>
          </a:p>
          <a:p>
            <a:pPr lvl="1"/>
            <a:r>
              <a:rPr lang="en-GB" dirty="0" err="1">
                <a:solidFill>
                  <a:prstClr val="black"/>
                </a:solidFill>
              </a:rPr>
              <a:t>Mothur</a:t>
            </a:r>
            <a:r>
              <a:rPr lang="en-GB" dirty="0">
                <a:solidFill>
                  <a:prstClr val="black"/>
                </a:solidFill>
              </a:rPr>
              <a:t> &amp; </a:t>
            </a:r>
            <a:r>
              <a:rPr lang="en-GB" dirty="0" err="1">
                <a:solidFill>
                  <a:prstClr val="black"/>
                </a:solidFill>
              </a:rPr>
              <a:t>Qiime</a:t>
            </a:r>
            <a:r>
              <a:rPr lang="en-GB" dirty="0">
                <a:solidFill>
                  <a:prstClr val="black"/>
                </a:solidFill>
              </a:rPr>
              <a:t> (16S amplicons): </a:t>
            </a:r>
            <a:r>
              <a:rPr lang="en-GB" dirty="0" err="1">
                <a:solidFill>
                  <a:prstClr val="black"/>
                </a:solidFill>
              </a:rPr>
              <a:t>Greengenes</a:t>
            </a:r>
            <a:r>
              <a:rPr lang="en-GB" dirty="0">
                <a:solidFill>
                  <a:prstClr val="black"/>
                </a:solidFill>
              </a:rPr>
              <a:t>, SILVA</a:t>
            </a:r>
          </a:p>
          <a:p>
            <a:pPr lvl="1"/>
            <a:r>
              <a:rPr lang="en-GB" dirty="0">
                <a:solidFill>
                  <a:prstClr val="black"/>
                </a:solidFill>
              </a:rPr>
              <a:t>MG-RAST (web-server): mainly BLAST</a:t>
            </a:r>
          </a:p>
          <a:p>
            <a:pPr lvl="1"/>
            <a:r>
              <a:rPr lang="en-GB" dirty="0" err="1">
                <a:solidFill>
                  <a:prstClr val="black"/>
                </a:solidFill>
              </a:rPr>
              <a:t>MetaPhyler</a:t>
            </a:r>
            <a:r>
              <a:rPr lang="en-GB" dirty="0">
                <a:solidFill>
                  <a:prstClr val="black"/>
                </a:solidFill>
              </a:rPr>
              <a:t>: phylogenetic marker genes, BLAST </a:t>
            </a:r>
          </a:p>
          <a:p>
            <a:pPr lvl="1"/>
            <a:endParaRPr lang="en-GB" dirty="0">
              <a:solidFill>
                <a:prstClr val="black"/>
              </a:solidFill>
            </a:endParaRPr>
          </a:p>
          <a:p>
            <a:r>
              <a:rPr lang="en-GB" sz="4000" b="1" dirty="0">
                <a:solidFill>
                  <a:prstClr val="black"/>
                </a:solidFill>
              </a:rPr>
              <a:t>Composition-based (properties of sequences)</a:t>
            </a:r>
          </a:p>
          <a:p>
            <a:pPr lvl="1"/>
            <a:r>
              <a:rPr lang="en-GB" dirty="0">
                <a:solidFill>
                  <a:prstClr val="black"/>
                </a:solidFill>
              </a:rPr>
              <a:t>TETRA (</a:t>
            </a:r>
            <a:r>
              <a:rPr lang="en-GB" dirty="0" err="1">
                <a:solidFill>
                  <a:prstClr val="black"/>
                </a:solidFill>
              </a:rPr>
              <a:t>tetranucleotide</a:t>
            </a:r>
            <a:r>
              <a:rPr lang="en-GB" dirty="0">
                <a:solidFill>
                  <a:prstClr val="black"/>
                </a:solidFill>
              </a:rPr>
              <a:t> frequency - </a:t>
            </a:r>
            <a:r>
              <a:rPr lang="en-GB" dirty="0">
                <a:solidFill>
                  <a:prstClr val="black"/>
                </a:solidFill>
                <a:hlinkClick r:id="rId4"/>
              </a:rPr>
              <a:t>http://</a:t>
            </a:r>
            <a:r>
              <a:rPr lang="en-GB" dirty="0" smtClean="0">
                <a:solidFill>
                  <a:prstClr val="black"/>
                </a:solidFill>
                <a:hlinkClick r:id="rId4"/>
              </a:rPr>
              <a:t>www.megx.net/tetra</a:t>
            </a:r>
            <a:r>
              <a:rPr lang="en-GB" dirty="0" smtClean="0">
                <a:solidFill>
                  <a:prstClr val="black"/>
                </a:solidFill>
              </a:rPr>
              <a:t>  </a:t>
            </a:r>
            <a:r>
              <a:rPr lang="en-GB" dirty="0">
                <a:solidFill>
                  <a:prstClr val="black"/>
                </a:solidFill>
              </a:rPr>
              <a:t>)</a:t>
            </a:r>
          </a:p>
          <a:p>
            <a:pPr lvl="1"/>
            <a:r>
              <a:rPr lang="en-GB" dirty="0">
                <a:solidFill>
                  <a:prstClr val="black"/>
                </a:solidFill>
              </a:rPr>
              <a:t>Naïve Bayesian Classification Tool (</a:t>
            </a:r>
            <a:r>
              <a:rPr lang="en-GB" dirty="0">
                <a:solidFill>
                  <a:prstClr val="black"/>
                </a:solidFill>
                <a:hlinkClick r:id="rId5"/>
              </a:rPr>
              <a:t>http://</a:t>
            </a:r>
            <a:r>
              <a:rPr lang="en-GB" dirty="0" smtClean="0">
                <a:solidFill>
                  <a:prstClr val="black"/>
                </a:solidFill>
                <a:hlinkClick r:id="rId5"/>
              </a:rPr>
              <a:t>nbc.ece.drexel.edu</a:t>
            </a:r>
            <a:r>
              <a:rPr lang="en-GB" dirty="0" smtClean="0">
                <a:solidFill>
                  <a:prstClr val="black"/>
                </a:solidFill>
              </a:rPr>
              <a:t> )</a:t>
            </a:r>
            <a:endParaRPr lang="en-GB" dirty="0">
              <a:solidFill>
                <a:prstClr val="black"/>
              </a:solidFill>
            </a:endParaRPr>
          </a:p>
          <a:p>
            <a:pPr lvl="1"/>
            <a:r>
              <a:rPr lang="en-GB" dirty="0" err="1" smtClean="0">
                <a:solidFill>
                  <a:prstClr val="black"/>
                </a:solidFill>
              </a:rPr>
              <a:t>PhyloPythiaS</a:t>
            </a:r>
            <a:r>
              <a:rPr lang="en-GB" dirty="0" smtClean="0">
                <a:solidFill>
                  <a:prstClr val="black"/>
                </a:solidFill>
              </a:rPr>
              <a:t> </a:t>
            </a:r>
            <a:r>
              <a:rPr lang="en-GB" dirty="0">
                <a:solidFill>
                  <a:prstClr val="black"/>
                </a:solidFill>
              </a:rPr>
              <a:t>(SVMs) </a:t>
            </a:r>
            <a:endParaRPr lang="en-GB" dirty="0" smtClean="0">
              <a:solidFill>
                <a:prstClr val="black"/>
              </a:solidFill>
            </a:endParaRPr>
          </a:p>
          <a:p>
            <a:pPr lvl="1"/>
            <a:r>
              <a:rPr lang="en-GB" dirty="0">
                <a:solidFill>
                  <a:prstClr val="black"/>
                </a:solidFill>
              </a:rPr>
              <a:t>FOCUS (</a:t>
            </a:r>
            <a:r>
              <a:rPr lang="en-GB" dirty="0">
                <a:solidFill>
                  <a:prstClr val="black"/>
                </a:solidFill>
                <a:hlinkClick r:id="rId6"/>
              </a:rPr>
              <a:t>http://sourceforge.net/projects/metagenomefocus</a:t>
            </a:r>
            <a:r>
              <a:rPr lang="en-GB" dirty="0" smtClean="0">
                <a:solidFill>
                  <a:prstClr val="black"/>
                </a:solidFill>
                <a:hlinkClick r:id="rId6"/>
              </a:rPr>
              <a:t>/</a:t>
            </a:r>
            <a:r>
              <a:rPr lang="en-GB" dirty="0" smtClean="0">
                <a:solidFill>
                  <a:prstClr val="black"/>
                </a:solidFill>
              </a:rPr>
              <a:t> )</a:t>
            </a:r>
            <a:endParaRPr lang="en-GB" dirty="0">
              <a:solidFill>
                <a:prstClr val="black"/>
              </a:solidFill>
            </a:endParaRPr>
          </a:p>
          <a:p>
            <a:endParaRPr lang="en-GB" dirty="0">
              <a:solidFill>
                <a:prstClr val="black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GB" dirty="0">
              <a:solidFill>
                <a:prstClr val="black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GB" dirty="0" smtClean="0">
              <a:solidFill>
                <a:prstClr val="black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GB" dirty="0" smtClean="0">
              <a:solidFill>
                <a:prstClr val="black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GB" dirty="0">
              <a:solidFill>
                <a:prstClr val="black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US" dirty="0" smtClean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4368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89724" y="119840"/>
            <a:ext cx="8054804" cy="6572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/>
              <a:buNone/>
            </a:pPr>
            <a:r>
              <a:rPr lang="en-US" sz="2500" b="1" dirty="0" smtClean="0">
                <a:solidFill>
                  <a:prstClr val="white"/>
                </a:solidFill>
              </a:rPr>
              <a:t>Binning [classification] of Reads in </a:t>
            </a:r>
            <a:r>
              <a:rPr lang="en-US" sz="2500" b="1" dirty="0" err="1" smtClean="0">
                <a:solidFill>
                  <a:prstClr val="white"/>
                </a:solidFill>
              </a:rPr>
              <a:t>Metagenomic</a:t>
            </a:r>
            <a:r>
              <a:rPr lang="en-US" sz="2500" b="1" dirty="0" smtClean="0">
                <a:solidFill>
                  <a:prstClr val="white"/>
                </a:solidFill>
              </a:rPr>
              <a:t> Datasets</a:t>
            </a:r>
            <a:endParaRPr lang="en-US" sz="2500" b="1" dirty="0">
              <a:solidFill>
                <a:prstClr val="white"/>
              </a:solidFill>
            </a:endParaRPr>
          </a:p>
          <a:p>
            <a:pPr marL="0" indent="0">
              <a:buFont typeface="Arial"/>
              <a:buNone/>
            </a:pPr>
            <a:endParaRPr lang="en-US" sz="2500" dirty="0">
              <a:solidFill>
                <a:prstClr val="white"/>
              </a:solidFill>
            </a:endParaRPr>
          </a:p>
        </p:txBody>
      </p:sp>
      <p:sp>
        <p:nvSpPr>
          <p:cNvPr id="30" name="Content Placeholder 2"/>
          <p:cNvSpPr>
            <a:spLocks noGrp="1"/>
          </p:cNvSpPr>
          <p:nvPr>
            <p:ph idx="1"/>
          </p:nvPr>
        </p:nvSpPr>
        <p:spPr>
          <a:xfrm>
            <a:off x="153533" y="6119279"/>
            <a:ext cx="3387110" cy="575229"/>
          </a:xfrm>
        </p:spPr>
        <p:txBody>
          <a:bodyPr>
            <a:normAutofit lnSpcReduction="10000"/>
          </a:bodyPr>
          <a:lstStyle/>
          <a:p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366183" y="988828"/>
            <a:ext cx="8681927" cy="5465135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4000" b="1" dirty="0" smtClean="0">
                <a:solidFill>
                  <a:prstClr val="black"/>
                </a:solidFill>
              </a:rPr>
              <a:t>Similarity-based </a:t>
            </a:r>
            <a:r>
              <a:rPr lang="en-GB" sz="4000" b="1" dirty="0">
                <a:solidFill>
                  <a:prstClr val="black"/>
                </a:solidFill>
              </a:rPr>
              <a:t>(reference sequences)</a:t>
            </a:r>
          </a:p>
          <a:p>
            <a:pPr lvl="1"/>
            <a:r>
              <a:rPr lang="en-GB" dirty="0">
                <a:solidFill>
                  <a:prstClr val="black"/>
                </a:solidFill>
              </a:rPr>
              <a:t>MEGAN: </a:t>
            </a:r>
            <a:r>
              <a:rPr lang="en-GB" dirty="0" smtClean="0">
                <a:solidFill>
                  <a:prstClr val="black"/>
                </a:solidFill>
              </a:rPr>
              <a:t>BLAST [</a:t>
            </a:r>
            <a:r>
              <a:rPr lang="en-GB" dirty="0">
                <a:solidFill>
                  <a:prstClr val="black"/>
                </a:solidFill>
              </a:rPr>
              <a:t>Diamond, RapSearch2], </a:t>
            </a:r>
            <a:r>
              <a:rPr lang="en-GB" dirty="0">
                <a:solidFill>
                  <a:prstClr val="black"/>
                </a:solidFill>
              </a:rPr>
              <a:t>LCA algorithm</a:t>
            </a:r>
          </a:p>
          <a:p>
            <a:pPr lvl="1"/>
            <a:r>
              <a:rPr lang="en-GB" dirty="0" err="1">
                <a:solidFill>
                  <a:prstClr val="black"/>
                </a:solidFill>
              </a:rPr>
              <a:t>Mothur</a:t>
            </a:r>
            <a:r>
              <a:rPr lang="en-GB" dirty="0">
                <a:solidFill>
                  <a:prstClr val="black"/>
                </a:solidFill>
              </a:rPr>
              <a:t> &amp; </a:t>
            </a:r>
            <a:r>
              <a:rPr lang="en-GB" dirty="0" err="1">
                <a:solidFill>
                  <a:prstClr val="black"/>
                </a:solidFill>
              </a:rPr>
              <a:t>Qiime</a:t>
            </a:r>
            <a:r>
              <a:rPr lang="en-GB" dirty="0">
                <a:solidFill>
                  <a:prstClr val="black"/>
                </a:solidFill>
              </a:rPr>
              <a:t> (16S amplicons): </a:t>
            </a:r>
            <a:r>
              <a:rPr lang="en-GB" dirty="0" err="1">
                <a:solidFill>
                  <a:prstClr val="black"/>
                </a:solidFill>
              </a:rPr>
              <a:t>Greengenes</a:t>
            </a:r>
            <a:r>
              <a:rPr lang="en-GB" dirty="0">
                <a:solidFill>
                  <a:prstClr val="black"/>
                </a:solidFill>
              </a:rPr>
              <a:t>, SILVA</a:t>
            </a:r>
          </a:p>
          <a:p>
            <a:pPr lvl="1"/>
            <a:r>
              <a:rPr lang="en-GB" dirty="0">
                <a:solidFill>
                  <a:prstClr val="black"/>
                </a:solidFill>
              </a:rPr>
              <a:t>MG-RAST (web-server): mainly BLAST</a:t>
            </a:r>
          </a:p>
          <a:p>
            <a:pPr lvl="1"/>
            <a:r>
              <a:rPr lang="en-GB" dirty="0" err="1">
                <a:solidFill>
                  <a:prstClr val="black"/>
                </a:solidFill>
              </a:rPr>
              <a:t>MetaPhyler</a:t>
            </a:r>
            <a:r>
              <a:rPr lang="en-GB" dirty="0">
                <a:solidFill>
                  <a:prstClr val="black"/>
                </a:solidFill>
              </a:rPr>
              <a:t>: phylogenetic marker genes, BLAST </a:t>
            </a:r>
          </a:p>
          <a:p>
            <a:pPr lvl="1"/>
            <a:endParaRPr lang="en-GB" dirty="0">
              <a:solidFill>
                <a:prstClr val="black"/>
              </a:solidFill>
            </a:endParaRPr>
          </a:p>
          <a:p>
            <a:r>
              <a:rPr lang="en-GB" sz="4000" b="1" dirty="0">
                <a:solidFill>
                  <a:prstClr val="black"/>
                </a:solidFill>
              </a:rPr>
              <a:t>Composition-based (properties of sequences)</a:t>
            </a:r>
          </a:p>
          <a:p>
            <a:pPr lvl="1"/>
            <a:r>
              <a:rPr lang="en-GB" dirty="0">
                <a:solidFill>
                  <a:prstClr val="black"/>
                </a:solidFill>
              </a:rPr>
              <a:t>TETRA (</a:t>
            </a:r>
            <a:r>
              <a:rPr lang="en-GB" dirty="0" err="1">
                <a:solidFill>
                  <a:prstClr val="black"/>
                </a:solidFill>
              </a:rPr>
              <a:t>tetranucleotide</a:t>
            </a:r>
            <a:r>
              <a:rPr lang="en-GB" dirty="0">
                <a:solidFill>
                  <a:prstClr val="black"/>
                </a:solidFill>
              </a:rPr>
              <a:t> frequency - </a:t>
            </a:r>
            <a:r>
              <a:rPr lang="en-GB" dirty="0">
                <a:solidFill>
                  <a:prstClr val="black"/>
                </a:solidFill>
                <a:hlinkClick r:id="rId4"/>
              </a:rPr>
              <a:t>http://</a:t>
            </a:r>
            <a:r>
              <a:rPr lang="en-GB" dirty="0" smtClean="0">
                <a:solidFill>
                  <a:prstClr val="black"/>
                </a:solidFill>
                <a:hlinkClick r:id="rId4"/>
              </a:rPr>
              <a:t>www.megx.net/tetra</a:t>
            </a:r>
            <a:r>
              <a:rPr lang="en-GB" dirty="0" smtClean="0">
                <a:solidFill>
                  <a:prstClr val="black"/>
                </a:solidFill>
              </a:rPr>
              <a:t>  </a:t>
            </a:r>
            <a:r>
              <a:rPr lang="en-GB" dirty="0">
                <a:solidFill>
                  <a:prstClr val="black"/>
                </a:solidFill>
              </a:rPr>
              <a:t>)</a:t>
            </a:r>
          </a:p>
          <a:p>
            <a:pPr lvl="1"/>
            <a:r>
              <a:rPr lang="en-GB" dirty="0">
                <a:solidFill>
                  <a:prstClr val="black"/>
                </a:solidFill>
              </a:rPr>
              <a:t>Naïve Bayesian Classification Tool (</a:t>
            </a:r>
            <a:r>
              <a:rPr lang="en-GB" dirty="0">
                <a:solidFill>
                  <a:prstClr val="black"/>
                </a:solidFill>
                <a:hlinkClick r:id="rId5"/>
              </a:rPr>
              <a:t>http://</a:t>
            </a:r>
            <a:r>
              <a:rPr lang="en-GB" dirty="0" smtClean="0">
                <a:solidFill>
                  <a:prstClr val="black"/>
                </a:solidFill>
                <a:hlinkClick r:id="rId5"/>
              </a:rPr>
              <a:t>nbc.ece.drexel.edu</a:t>
            </a:r>
            <a:r>
              <a:rPr lang="en-GB" dirty="0" smtClean="0">
                <a:solidFill>
                  <a:prstClr val="black"/>
                </a:solidFill>
              </a:rPr>
              <a:t> )</a:t>
            </a:r>
            <a:endParaRPr lang="en-GB" dirty="0">
              <a:solidFill>
                <a:prstClr val="black"/>
              </a:solidFill>
            </a:endParaRPr>
          </a:p>
          <a:p>
            <a:pPr lvl="1"/>
            <a:r>
              <a:rPr lang="en-GB" dirty="0" err="1" smtClean="0">
                <a:solidFill>
                  <a:prstClr val="black"/>
                </a:solidFill>
              </a:rPr>
              <a:t>PhyloPythiaS</a:t>
            </a:r>
            <a:r>
              <a:rPr lang="en-GB" dirty="0" smtClean="0">
                <a:solidFill>
                  <a:prstClr val="black"/>
                </a:solidFill>
              </a:rPr>
              <a:t> </a:t>
            </a:r>
            <a:r>
              <a:rPr lang="en-GB" dirty="0">
                <a:solidFill>
                  <a:prstClr val="black"/>
                </a:solidFill>
              </a:rPr>
              <a:t>(SVMs) </a:t>
            </a:r>
            <a:endParaRPr lang="en-GB" dirty="0" smtClean="0">
              <a:solidFill>
                <a:prstClr val="black"/>
              </a:solidFill>
            </a:endParaRPr>
          </a:p>
          <a:p>
            <a:pPr lvl="1"/>
            <a:r>
              <a:rPr lang="en-GB" dirty="0">
                <a:solidFill>
                  <a:prstClr val="black"/>
                </a:solidFill>
              </a:rPr>
              <a:t>FOCUS (</a:t>
            </a:r>
            <a:r>
              <a:rPr lang="en-GB" dirty="0">
                <a:solidFill>
                  <a:prstClr val="black"/>
                </a:solidFill>
                <a:hlinkClick r:id="rId6"/>
              </a:rPr>
              <a:t>http://sourceforge.net/projects/metagenomefocus</a:t>
            </a:r>
            <a:r>
              <a:rPr lang="en-GB" dirty="0" smtClean="0">
                <a:solidFill>
                  <a:prstClr val="black"/>
                </a:solidFill>
                <a:hlinkClick r:id="rId6"/>
              </a:rPr>
              <a:t>/</a:t>
            </a:r>
            <a:r>
              <a:rPr lang="en-GB" dirty="0" smtClean="0">
                <a:solidFill>
                  <a:prstClr val="black"/>
                </a:solidFill>
              </a:rPr>
              <a:t> )</a:t>
            </a:r>
            <a:endParaRPr lang="en-GB" dirty="0">
              <a:solidFill>
                <a:prstClr val="black"/>
              </a:solidFill>
            </a:endParaRPr>
          </a:p>
          <a:p>
            <a:endParaRPr lang="en-GB" dirty="0">
              <a:solidFill>
                <a:prstClr val="black"/>
              </a:solidFill>
            </a:endParaRPr>
          </a:p>
          <a:p>
            <a:r>
              <a:rPr lang="en-GB" sz="4000" b="1" dirty="0">
                <a:solidFill>
                  <a:prstClr val="black"/>
                </a:solidFill>
              </a:rPr>
              <a:t>Hybrid approaches</a:t>
            </a:r>
          </a:p>
          <a:p>
            <a:pPr lvl="1"/>
            <a:r>
              <a:rPr lang="en-GB" dirty="0" err="1">
                <a:solidFill>
                  <a:prstClr val="black"/>
                </a:solidFill>
              </a:rPr>
              <a:t>PhymmBL</a:t>
            </a:r>
            <a:r>
              <a:rPr lang="en-GB" dirty="0">
                <a:solidFill>
                  <a:prstClr val="black"/>
                </a:solidFill>
              </a:rPr>
              <a:t> (IMMs + BLAST - </a:t>
            </a:r>
            <a:r>
              <a:rPr lang="en-GB" dirty="0">
                <a:solidFill>
                  <a:prstClr val="black"/>
                </a:solidFill>
                <a:hlinkClick r:id="rId7"/>
              </a:rPr>
              <a:t>https://</a:t>
            </a:r>
            <a:r>
              <a:rPr lang="en-GB" dirty="0" smtClean="0">
                <a:solidFill>
                  <a:prstClr val="black"/>
                </a:solidFill>
                <a:hlinkClick r:id="rId7"/>
              </a:rPr>
              <a:t>ccb.jhu.edu/software/phymmbl/index.shtml</a:t>
            </a:r>
            <a:r>
              <a:rPr lang="en-GB" dirty="0" smtClean="0">
                <a:solidFill>
                  <a:prstClr val="black"/>
                </a:solidFill>
              </a:rPr>
              <a:t> )</a:t>
            </a:r>
            <a:endParaRPr lang="en-GB" dirty="0">
              <a:solidFill>
                <a:prstClr val="black"/>
              </a:solidFill>
            </a:endParaRPr>
          </a:p>
          <a:p>
            <a:pPr lvl="1"/>
            <a:r>
              <a:rPr lang="en-GB" dirty="0">
                <a:solidFill>
                  <a:prstClr val="black"/>
                </a:solidFill>
              </a:rPr>
              <a:t>NB-BL (Naïve Bayes + BLAST): part of Fragment Classification Package (FCP: </a:t>
            </a:r>
            <a:r>
              <a:rPr lang="en-GB" dirty="0">
                <a:solidFill>
                  <a:prstClr val="black"/>
                </a:solidFill>
                <a:hlinkClick r:id="rId8"/>
              </a:rPr>
              <a:t>http://kiwi.cs.dal.ca/Software/FCP</a:t>
            </a:r>
            <a:r>
              <a:rPr lang="en-GB" dirty="0">
                <a:solidFill>
                  <a:prstClr val="black"/>
                </a:solidFill>
              </a:rPr>
              <a:t>)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GB" dirty="0">
              <a:solidFill>
                <a:prstClr val="black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GB" dirty="0" smtClean="0">
              <a:solidFill>
                <a:prstClr val="black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GB" dirty="0" smtClean="0">
              <a:solidFill>
                <a:prstClr val="black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GB" dirty="0">
              <a:solidFill>
                <a:prstClr val="black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US" dirty="0" smtClean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3910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89724" y="119840"/>
            <a:ext cx="8054804" cy="6572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/>
              <a:buNone/>
            </a:pPr>
            <a:r>
              <a:rPr lang="en-US" sz="2500" b="1" dirty="0" smtClean="0">
                <a:solidFill>
                  <a:prstClr val="white"/>
                </a:solidFill>
              </a:rPr>
              <a:t>Binning [classification] of Reads in </a:t>
            </a:r>
            <a:r>
              <a:rPr lang="en-US" sz="2500" b="1" dirty="0" err="1" smtClean="0">
                <a:solidFill>
                  <a:prstClr val="white"/>
                </a:solidFill>
              </a:rPr>
              <a:t>Metagenomic</a:t>
            </a:r>
            <a:r>
              <a:rPr lang="en-US" sz="2500" b="1" dirty="0" smtClean="0">
                <a:solidFill>
                  <a:prstClr val="white"/>
                </a:solidFill>
              </a:rPr>
              <a:t> Datasets</a:t>
            </a:r>
            <a:endParaRPr lang="en-US" sz="2500" b="1" dirty="0">
              <a:solidFill>
                <a:prstClr val="white"/>
              </a:solidFill>
            </a:endParaRPr>
          </a:p>
          <a:p>
            <a:pPr marL="0" indent="0">
              <a:buFont typeface="Arial"/>
              <a:buNone/>
            </a:pPr>
            <a:endParaRPr lang="en-US" sz="2500" dirty="0">
              <a:solidFill>
                <a:prstClr val="white"/>
              </a:solidFill>
            </a:endParaRPr>
          </a:p>
        </p:txBody>
      </p:sp>
      <p:sp>
        <p:nvSpPr>
          <p:cNvPr id="30" name="Content Placeholder 2"/>
          <p:cNvSpPr>
            <a:spLocks noGrp="1"/>
          </p:cNvSpPr>
          <p:nvPr>
            <p:ph idx="1"/>
          </p:nvPr>
        </p:nvSpPr>
        <p:spPr>
          <a:xfrm>
            <a:off x="153533" y="6119279"/>
            <a:ext cx="3387110" cy="575229"/>
          </a:xfrm>
        </p:spPr>
        <p:txBody>
          <a:bodyPr>
            <a:normAutofit lnSpcReduction="10000"/>
          </a:bodyPr>
          <a:lstStyle/>
          <a:p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366183" y="988828"/>
            <a:ext cx="8681927" cy="5465135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4000" b="1" dirty="0" smtClean="0">
                <a:solidFill>
                  <a:prstClr val="black"/>
                </a:solidFill>
              </a:rPr>
              <a:t>Similarity-based </a:t>
            </a:r>
            <a:r>
              <a:rPr lang="en-GB" sz="4000" b="1" dirty="0">
                <a:solidFill>
                  <a:prstClr val="black"/>
                </a:solidFill>
              </a:rPr>
              <a:t>(reference sequences)</a:t>
            </a:r>
          </a:p>
          <a:p>
            <a:pPr lvl="1"/>
            <a:r>
              <a:rPr lang="en-GB" dirty="0">
                <a:solidFill>
                  <a:prstClr val="black"/>
                </a:solidFill>
              </a:rPr>
              <a:t>MEGAN: </a:t>
            </a:r>
            <a:r>
              <a:rPr lang="en-GB" dirty="0" smtClean="0">
                <a:solidFill>
                  <a:prstClr val="black"/>
                </a:solidFill>
              </a:rPr>
              <a:t>BLAST [</a:t>
            </a:r>
            <a:r>
              <a:rPr lang="en-GB" dirty="0">
                <a:solidFill>
                  <a:prstClr val="black"/>
                </a:solidFill>
              </a:rPr>
              <a:t>Diamond, RapSearch2], </a:t>
            </a:r>
            <a:r>
              <a:rPr lang="en-GB" dirty="0">
                <a:solidFill>
                  <a:prstClr val="black"/>
                </a:solidFill>
              </a:rPr>
              <a:t>LCA algorithm</a:t>
            </a:r>
          </a:p>
          <a:p>
            <a:pPr lvl="1"/>
            <a:r>
              <a:rPr lang="en-GB" dirty="0" err="1">
                <a:solidFill>
                  <a:prstClr val="black"/>
                </a:solidFill>
              </a:rPr>
              <a:t>Mothur</a:t>
            </a:r>
            <a:r>
              <a:rPr lang="en-GB" dirty="0">
                <a:solidFill>
                  <a:prstClr val="black"/>
                </a:solidFill>
              </a:rPr>
              <a:t> &amp; </a:t>
            </a:r>
            <a:r>
              <a:rPr lang="en-GB" dirty="0" err="1">
                <a:solidFill>
                  <a:prstClr val="black"/>
                </a:solidFill>
              </a:rPr>
              <a:t>Qiime</a:t>
            </a:r>
            <a:r>
              <a:rPr lang="en-GB" dirty="0">
                <a:solidFill>
                  <a:prstClr val="black"/>
                </a:solidFill>
              </a:rPr>
              <a:t> (16S amplicons): </a:t>
            </a:r>
            <a:r>
              <a:rPr lang="en-GB" dirty="0" err="1">
                <a:solidFill>
                  <a:prstClr val="black"/>
                </a:solidFill>
              </a:rPr>
              <a:t>Greengenes</a:t>
            </a:r>
            <a:r>
              <a:rPr lang="en-GB" dirty="0">
                <a:solidFill>
                  <a:prstClr val="black"/>
                </a:solidFill>
              </a:rPr>
              <a:t>, SILVA</a:t>
            </a:r>
          </a:p>
          <a:p>
            <a:pPr lvl="1"/>
            <a:r>
              <a:rPr lang="en-GB" dirty="0">
                <a:solidFill>
                  <a:prstClr val="black"/>
                </a:solidFill>
              </a:rPr>
              <a:t>MG-RAST (web-server): mainly BLAST</a:t>
            </a:r>
          </a:p>
          <a:p>
            <a:pPr lvl="1"/>
            <a:r>
              <a:rPr lang="en-GB" dirty="0" err="1">
                <a:solidFill>
                  <a:prstClr val="black"/>
                </a:solidFill>
              </a:rPr>
              <a:t>MetaPhyler</a:t>
            </a:r>
            <a:r>
              <a:rPr lang="en-GB" dirty="0">
                <a:solidFill>
                  <a:prstClr val="black"/>
                </a:solidFill>
              </a:rPr>
              <a:t>: phylogenetic marker genes, BLAST </a:t>
            </a:r>
          </a:p>
          <a:p>
            <a:pPr lvl="1"/>
            <a:endParaRPr lang="en-GB" dirty="0">
              <a:solidFill>
                <a:prstClr val="black"/>
              </a:solidFill>
            </a:endParaRPr>
          </a:p>
          <a:p>
            <a:r>
              <a:rPr lang="en-GB" sz="4000" b="1" dirty="0">
                <a:solidFill>
                  <a:prstClr val="black"/>
                </a:solidFill>
              </a:rPr>
              <a:t>Composition-based (properties of sequences)</a:t>
            </a:r>
          </a:p>
          <a:p>
            <a:pPr lvl="1"/>
            <a:r>
              <a:rPr lang="en-GB" dirty="0">
                <a:solidFill>
                  <a:prstClr val="black"/>
                </a:solidFill>
              </a:rPr>
              <a:t>TETRA (</a:t>
            </a:r>
            <a:r>
              <a:rPr lang="en-GB" dirty="0" err="1">
                <a:solidFill>
                  <a:prstClr val="black"/>
                </a:solidFill>
              </a:rPr>
              <a:t>tetranucleotide</a:t>
            </a:r>
            <a:r>
              <a:rPr lang="en-GB" dirty="0">
                <a:solidFill>
                  <a:prstClr val="black"/>
                </a:solidFill>
              </a:rPr>
              <a:t> frequency - </a:t>
            </a:r>
            <a:r>
              <a:rPr lang="en-GB" dirty="0">
                <a:solidFill>
                  <a:prstClr val="black"/>
                </a:solidFill>
                <a:hlinkClick r:id="rId4"/>
              </a:rPr>
              <a:t>http://</a:t>
            </a:r>
            <a:r>
              <a:rPr lang="en-GB" dirty="0" smtClean="0">
                <a:solidFill>
                  <a:prstClr val="black"/>
                </a:solidFill>
                <a:hlinkClick r:id="rId4"/>
              </a:rPr>
              <a:t>www.megx.net/tetra</a:t>
            </a:r>
            <a:r>
              <a:rPr lang="en-GB" dirty="0" smtClean="0">
                <a:solidFill>
                  <a:prstClr val="black"/>
                </a:solidFill>
              </a:rPr>
              <a:t>  </a:t>
            </a:r>
            <a:r>
              <a:rPr lang="en-GB" dirty="0">
                <a:solidFill>
                  <a:prstClr val="black"/>
                </a:solidFill>
              </a:rPr>
              <a:t>)</a:t>
            </a:r>
          </a:p>
          <a:p>
            <a:pPr lvl="1"/>
            <a:r>
              <a:rPr lang="en-GB" dirty="0">
                <a:solidFill>
                  <a:prstClr val="black"/>
                </a:solidFill>
              </a:rPr>
              <a:t>Naïve Bayesian Classification Tool (</a:t>
            </a:r>
            <a:r>
              <a:rPr lang="en-GB" dirty="0">
                <a:solidFill>
                  <a:prstClr val="black"/>
                </a:solidFill>
                <a:hlinkClick r:id="rId5"/>
              </a:rPr>
              <a:t>http://</a:t>
            </a:r>
            <a:r>
              <a:rPr lang="en-GB" dirty="0" smtClean="0">
                <a:solidFill>
                  <a:prstClr val="black"/>
                </a:solidFill>
                <a:hlinkClick r:id="rId5"/>
              </a:rPr>
              <a:t>nbc.ece.drexel.edu</a:t>
            </a:r>
            <a:r>
              <a:rPr lang="en-GB" dirty="0" smtClean="0">
                <a:solidFill>
                  <a:prstClr val="black"/>
                </a:solidFill>
              </a:rPr>
              <a:t> )</a:t>
            </a:r>
            <a:endParaRPr lang="en-GB" dirty="0">
              <a:solidFill>
                <a:prstClr val="black"/>
              </a:solidFill>
            </a:endParaRPr>
          </a:p>
          <a:p>
            <a:pPr lvl="1"/>
            <a:r>
              <a:rPr lang="en-GB" dirty="0" err="1" smtClean="0">
                <a:solidFill>
                  <a:prstClr val="black"/>
                </a:solidFill>
              </a:rPr>
              <a:t>PhyloPythiaS</a:t>
            </a:r>
            <a:r>
              <a:rPr lang="en-GB" dirty="0" smtClean="0">
                <a:solidFill>
                  <a:prstClr val="black"/>
                </a:solidFill>
              </a:rPr>
              <a:t> </a:t>
            </a:r>
            <a:r>
              <a:rPr lang="en-GB" dirty="0">
                <a:solidFill>
                  <a:prstClr val="black"/>
                </a:solidFill>
              </a:rPr>
              <a:t>(SVMs) </a:t>
            </a:r>
            <a:endParaRPr lang="en-GB" dirty="0" smtClean="0">
              <a:solidFill>
                <a:prstClr val="black"/>
              </a:solidFill>
            </a:endParaRPr>
          </a:p>
          <a:p>
            <a:pPr lvl="1"/>
            <a:r>
              <a:rPr lang="en-GB" dirty="0">
                <a:solidFill>
                  <a:prstClr val="black"/>
                </a:solidFill>
              </a:rPr>
              <a:t>FOCUS (</a:t>
            </a:r>
            <a:r>
              <a:rPr lang="en-GB" dirty="0">
                <a:solidFill>
                  <a:prstClr val="black"/>
                </a:solidFill>
                <a:hlinkClick r:id="rId6"/>
              </a:rPr>
              <a:t>http://sourceforge.net/projects/metagenomefocus</a:t>
            </a:r>
            <a:r>
              <a:rPr lang="en-GB" dirty="0" smtClean="0">
                <a:solidFill>
                  <a:prstClr val="black"/>
                </a:solidFill>
                <a:hlinkClick r:id="rId6"/>
              </a:rPr>
              <a:t>/</a:t>
            </a:r>
            <a:r>
              <a:rPr lang="en-GB" dirty="0" smtClean="0">
                <a:solidFill>
                  <a:prstClr val="black"/>
                </a:solidFill>
              </a:rPr>
              <a:t> )</a:t>
            </a:r>
            <a:endParaRPr lang="en-GB" dirty="0">
              <a:solidFill>
                <a:prstClr val="black"/>
              </a:solidFill>
            </a:endParaRPr>
          </a:p>
          <a:p>
            <a:endParaRPr lang="en-GB" dirty="0">
              <a:solidFill>
                <a:prstClr val="black"/>
              </a:solidFill>
            </a:endParaRPr>
          </a:p>
          <a:p>
            <a:r>
              <a:rPr lang="en-GB" sz="4000" b="1" dirty="0">
                <a:solidFill>
                  <a:prstClr val="black"/>
                </a:solidFill>
              </a:rPr>
              <a:t>Hybrid approaches</a:t>
            </a:r>
          </a:p>
          <a:p>
            <a:pPr lvl="1"/>
            <a:r>
              <a:rPr lang="en-GB" dirty="0" err="1">
                <a:solidFill>
                  <a:prstClr val="black"/>
                </a:solidFill>
              </a:rPr>
              <a:t>PhymmBL</a:t>
            </a:r>
            <a:r>
              <a:rPr lang="en-GB" dirty="0">
                <a:solidFill>
                  <a:prstClr val="black"/>
                </a:solidFill>
              </a:rPr>
              <a:t> (IMMs + BLAST - </a:t>
            </a:r>
            <a:r>
              <a:rPr lang="en-GB" dirty="0">
                <a:solidFill>
                  <a:prstClr val="black"/>
                </a:solidFill>
                <a:hlinkClick r:id="rId7"/>
              </a:rPr>
              <a:t>https://</a:t>
            </a:r>
            <a:r>
              <a:rPr lang="en-GB" dirty="0" smtClean="0">
                <a:solidFill>
                  <a:prstClr val="black"/>
                </a:solidFill>
                <a:hlinkClick r:id="rId7"/>
              </a:rPr>
              <a:t>ccb.jhu.edu/software/phymmbl/index.shtml</a:t>
            </a:r>
            <a:r>
              <a:rPr lang="en-GB" dirty="0" smtClean="0">
                <a:solidFill>
                  <a:prstClr val="black"/>
                </a:solidFill>
              </a:rPr>
              <a:t> )</a:t>
            </a:r>
            <a:endParaRPr lang="en-GB" dirty="0">
              <a:solidFill>
                <a:prstClr val="black"/>
              </a:solidFill>
            </a:endParaRPr>
          </a:p>
          <a:p>
            <a:pPr lvl="1"/>
            <a:r>
              <a:rPr lang="en-GB" dirty="0">
                <a:solidFill>
                  <a:prstClr val="black"/>
                </a:solidFill>
              </a:rPr>
              <a:t>NB-BL (Naïve Bayes + BLAST): part of Fragment Classification Package (FCP: </a:t>
            </a:r>
            <a:r>
              <a:rPr lang="en-GB" dirty="0">
                <a:solidFill>
                  <a:prstClr val="black"/>
                </a:solidFill>
                <a:hlinkClick r:id="rId8"/>
              </a:rPr>
              <a:t>http://kiwi.cs.dal.ca/Software/FCP</a:t>
            </a:r>
            <a:r>
              <a:rPr lang="en-GB" dirty="0">
                <a:solidFill>
                  <a:prstClr val="black"/>
                </a:solidFill>
              </a:rPr>
              <a:t>)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GB" dirty="0">
              <a:solidFill>
                <a:prstClr val="black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GB" dirty="0" smtClean="0">
              <a:solidFill>
                <a:prstClr val="black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GB" dirty="0" smtClean="0">
              <a:solidFill>
                <a:prstClr val="black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GB" dirty="0">
              <a:solidFill>
                <a:prstClr val="black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US" dirty="0" smtClean="0">
              <a:solidFill>
                <a:prstClr val="black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 rot="20212204">
            <a:off x="995831" y="3009015"/>
            <a:ext cx="5896166" cy="7848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4500" dirty="0" smtClean="0">
                <a:solidFill>
                  <a:prstClr val="black"/>
                </a:solidFill>
              </a:rPr>
              <a:t>Which one should I use?</a:t>
            </a:r>
            <a:endParaRPr lang="en-GB" sz="45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0292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366183" y="66675"/>
            <a:ext cx="7349067" cy="6572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800" b="1" dirty="0" smtClean="0">
                <a:solidFill>
                  <a:prstClr val="white"/>
                </a:solidFill>
              </a:rPr>
              <a:t>Outline</a:t>
            </a:r>
            <a:endParaRPr lang="en-US" sz="2800" b="1" dirty="0">
              <a:solidFill>
                <a:prstClr val="white"/>
              </a:solidFill>
            </a:endParaRPr>
          </a:p>
        </p:txBody>
      </p:sp>
      <p:sp>
        <p:nvSpPr>
          <p:cNvPr id="30" name="Content Placeholder 2"/>
          <p:cNvSpPr>
            <a:spLocks noGrp="1"/>
          </p:cNvSpPr>
          <p:nvPr>
            <p:ph idx="1"/>
          </p:nvPr>
        </p:nvSpPr>
        <p:spPr>
          <a:xfrm>
            <a:off x="3075148" y="6281011"/>
            <a:ext cx="5843230" cy="57522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63526" y="1286540"/>
            <a:ext cx="8354851" cy="51151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3000" dirty="0" smtClean="0">
                <a:solidFill>
                  <a:prstClr val="black"/>
                </a:solidFill>
              </a:rPr>
              <a:t>Basic analytical workflow</a:t>
            </a:r>
          </a:p>
          <a:p>
            <a:endParaRPr lang="en-GB" sz="3000" dirty="0">
              <a:solidFill>
                <a:prstClr val="black"/>
              </a:solidFill>
            </a:endParaRPr>
          </a:p>
          <a:p>
            <a:r>
              <a:rPr lang="en-GB" sz="3000" dirty="0" smtClean="0">
                <a:solidFill>
                  <a:prstClr val="black"/>
                </a:solidFill>
              </a:rPr>
              <a:t>How best to implement that workflow</a:t>
            </a:r>
          </a:p>
          <a:p>
            <a:endParaRPr lang="en-GB" sz="3000" dirty="0" smtClean="0">
              <a:solidFill>
                <a:prstClr val="black"/>
              </a:solidFill>
            </a:endParaRPr>
          </a:p>
          <a:p>
            <a:r>
              <a:rPr lang="en-GB" sz="3000" dirty="0" smtClean="0">
                <a:solidFill>
                  <a:prstClr val="black"/>
                </a:solidFill>
              </a:rPr>
              <a:t>Closer look at some key steps – </a:t>
            </a:r>
            <a:r>
              <a:rPr lang="en-GB" sz="2500" dirty="0" smtClean="0">
                <a:solidFill>
                  <a:prstClr val="black"/>
                </a:solidFill>
              </a:rPr>
              <a:t>decisions, decisions…</a:t>
            </a:r>
          </a:p>
          <a:p>
            <a:endParaRPr lang="en-GB" sz="3000" dirty="0" smtClean="0">
              <a:solidFill>
                <a:prstClr val="black"/>
              </a:solidFill>
            </a:endParaRPr>
          </a:p>
          <a:p>
            <a:r>
              <a:rPr lang="en-GB" sz="3000" dirty="0" smtClean="0">
                <a:solidFill>
                  <a:prstClr val="black"/>
                </a:solidFill>
              </a:rPr>
              <a:t>Highlight good, useful software throughout</a:t>
            </a:r>
          </a:p>
          <a:p>
            <a:endParaRPr lang="en-GB" sz="3000" dirty="0" smtClean="0">
              <a:solidFill>
                <a:prstClr val="black"/>
              </a:solidFill>
            </a:endParaRPr>
          </a:p>
          <a:p>
            <a:r>
              <a:rPr lang="en-GB" sz="3000" dirty="0">
                <a:solidFill>
                  <a:prstClr val="black"/>
                </a:solidFill>
              </a:rPr>
              <a:t>Meta*omics at TGAC</a:t>
            </a:r>
          </a:p>
          <a:p>
            <a:endParaRPr lang="en-GB" sz="3000" dirty="0">
              <a:solidFill>
                <a:prstClr val="black"/>
              </a:solidFill>
            </a:endParaRPr>
          </a:p>
          <a:p>
            <a:endParaRPr lang="en-GB" sz="3000" dirty="0" smtClean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4193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366183" y="66675"/>
            <a:ext cx="7349067" cy="6572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/>
              <a:buNone/>
            </a:pPr>
            <a:r>
              <a:rPr lang="en-US" sz="2800" b="1" dirty="0" smtClean="0">
                <a:solidFill>
                  <a:prstClr val="white"/>
                </a:solidFill>
              </a:rPr>
              <a:t>Binning </a:t>
            </a:r>
            <a:r>
              <a:rPr lang="en-US" sz="2800" b="1" dirty="0">
                <a:solidFill>
                  <a:prstClr val="white"/>
                </a:solidFill>
              </a:rPr>
              <a:t>of Reads in </a:t>
            </a:r>
            <a:r>
              <a:rPr lang="en-US" sz="2800" b="1" dirty="0" err="1">
                <a:solidFill>
                  <a:prstClr val="white"/>
                </a:solidFill>
              </a:rPr>
              <a:t>Metagenomic</a:t>
            </a:r>
            <a:r>
              <a:rPr lang="en-US" sz="2800" b="1" dirty="0">
                <a:solidFill>
                  <a:prstClr val="white"/>
                </a:solidFill>
              </a:rPr>
              <a:t> Datasets </a:t>
            </a:r>
          </a:p>
          <a:p>
            <a:pPr marL="0" indent="0">
              <a:buFont typeface="Arial"/>
              <a:buNone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0" name="Content Placeholder 2"/>
          <p:cNvSpPr>
            <a:spLocks noGrp="1"/>
          </p:cNvSpPr>
          <p:nvPr>
            <p:ph idx="1"/>
          </p:nvPr>
        </p:nvSpPr>
        <p:spPr>
          <a:xfrm>
            <a:off x="153533" y="6119279"/>
            <a:ext cx="3387110" cy="575229"/>
          </a:xfrm>
        </p:spPr>
        <p:txBody>
          <a:bodyPr>
            <a:normAutofit lnSpcReduction="10000"/>
          </a:bodyPr>
          <a:lstStyle/>
          <a:p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398114" y="4869712"/>
            <a:ext cx="8681927" cy="12579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Arial" panose="020B0604020202020204" pitchFamily="34" charset="0"/>
              <a:buChar char="•"/>
            </a:pPr>
            <a:endParaRPr lang="en-GB" dirty="0" smtClean="0">
              <a:solidFill>
                <a:prstClr val="black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GB" dirty="0" smtClean="0">
              <a:solidFill>
                <a:prstClr val="black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GB" dirty="0" smtClean="0">
              <a:solidFill>
                <a:prstClr val="black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GB" dirty="0">
              <a:solidFill>
                <a:prstClr val="black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GB" dirty="0" smtClean="0">
              <a:solidFill>
                <a:prstClr val="black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GB" dirty="0" smtClean="0">
              <a:solidFill>
                <a:prstClr val="black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GB" dirty="0">
              <a:solidFill>
                <a:prstClr val="black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US" dirty="0" smtClean="0">
              <a:solidFill>
                <a:prstClr val="black"/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015" y="701068"/>
            <a:ext cx="8241475" cy="606885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0341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366183" y="66675"/>
            <a:ext cx="7349067" cy="6572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/>
              <a:buNone/>
            </a:pPr>
            <a:r>
              <a:rPr lang="en-US" sz="2800" b="1" dirty="0" smtClean="0">
                <a:solidFill>
                  <a:prstClr val="white"/>
                </a:solidFill>
              </a:rPr>
              <a:t>Binning </a:t>
            </a:r>
            <a:r>
              <a:rPr lang="en-US" sz="2800" b="1" dirty="0">
                <a:solidFill>
                  <a:prstClr val="white"/>
                </a:solidFill>
              </a:rPr>
              <a:t>of Reads in </a:t>
            </a:r>
            <a:r>
              <a:rPr lang="en-US" sz="2800" b="1" dirty="0" err="1">
                <a:solidFill>
                  <a:prstClr val="white"/>
                </a:solidFill>
              </a:rPr>
              <a:t>Metagenomic</a:t>
            </a:r>
            <a:r>
              <a:rPr lang="en-US" sz="2800" b="1" dirty="0">
                <a:solidFill>
                  <a:prstClr val="white"/>
                </a:solidFill>
              </a:rPr>
              <a:t> Datasets</a:t>
            </a:r>
          </a:p>
          <a:p>
            <a:pPr marL="0" indent="0">
              <a:buFont typeface="Arial"/>
              <a:buNone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0" name="Content Placeholder 2"/>
          <p:cNvSpPr>
            <a:spLocks noGrp="1"/>
          </p:cNvSpPr>
          <p:nvPr>
            <p:ph idx="1"/>
          </p:nvPr>
        </p:nvSpPr>
        <p:spPr>
          <a:xfrm>
            <a:off x="153533" y="6119279"/>
            <a:ext cx="3387110" cy="575229"/>
          </a:xfrm>
        </p:spPr>
        <p:txBody>
          <a:bodyPr>
            <a:normAutofit lnSpcReduction="10000"/>
          </a:bodyPr>
          <a:lstStyle/>
          <a:p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398114" y="4869712"/>
            <a:ext cx="8681927" cy="12579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Arial" panose="020B0604020202020204" pitchFamily="34" charset="0"/>
              <a:buChar char="•"/>
            </a:pPr>
            <a:endParaRPr lang="en-GB" dirty="0" smtClean="0">
              <a:solidFill>
                <a:prstClr val="black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GB" dirty="0" smtClean="0">
              <a:solidFill>
                <a:prstClr val="black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GB" dirty="0" smtClean="0">
              <a:solidFill>
                <a:prstClr val="black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GB" dirty="0">
              <a:solidFill>
                <a:prstClr val="black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GB" dirty="0" smtClean="0">
              <a:solidFill>
                <a:prstClr val="black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GB" dirty="0" smtClean="0">
              <a:solidFill>
                <a:prstClr val="black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GB" dirty="0">
              <a:solidFill>
                <a:prstClr val="black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US" dirty="0" smtClean="0">
              <a:solidFill>
                <a:prstClr val="black"/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015" y="701068"/>
            <a:ext cx="8241475" cy="606885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36"/>
          <a:stretch/>
        </p:blipFill>
        <p:spPr bwMode="auto">
          <a:xfrm>
            <a:off x="5623214" y="295275"/>
            <a:ext cx="991342" cy="616490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cxnSp>
        <p:nvCxnSpPr>
          <p:cNvPr id="3" name="Straight Connector 2"/>
          <p:cNvCxnSpPr/>
          <p:nvPr/>
        </p:nvCxnSpPr>
        <p:spPr>
          <a:xfrm flipV="1">
            <a:off x="2576945" y="295275"/>
            <a:ext cx="3046269" cy="2032289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2576945" y="4631377"/>
            <a:ext cx="3046269" cy="182880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4901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366183" y="66675"/>
            <a:ext cx="7349067" cy="6572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b="1" dirty="0">
                <a:solidFill>
                  <a:prstClr val="white"/>
                </a:solidFill>
              </a:rPr>
              <a:t>MEGAN at the Command Line</a:t>
            </a:r>
          </a:p>
        </p:txBody>
      </p:sp>
      <p:sp>
        <p:nvSpPr>
          <p:cNvPr id="30" name="Content Placeholder 2"/>
          <p:cNvSpPr>
            <a:spLocks noGrp="1"/>
          </p:cNvSpPr>
          <p:nvPr>
            <p:ph idx="1"/>
          </p:nvPr>
        </p:nvSpPr>
        <p:spPr>
          <a:xfrm>
            <a:off x="3075148" y="6281011"/>
            <a:ext cx="5843230" cy="57522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398114" y="999460"/>
            <a:ext cx="8681927" cy="5128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GB" b="1" dirty="0" smtClean="0">
                <a:solidFill>
                  <a:prstClr val="black"/>
                </a:solidFill>
              </a:rPr>
              <a:t>An Example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prstClr val="black"/>
                </a:solidFill>
              </a:rPr>
              <a:t>MEGAN     </a:t>
            </a:r>
            <a:r>
              <a:rPr lang="en-US" sz="2200" dirty="0">
                <a:solidFill>
                  <a:prstClr val="black"/>
                </a:solidFill>
                <a:hlinkClick r:id="rId4"/>
              </a:rPr>
              <a:t>http://ab.inf.uni-tuebingen.de/software/megan5</a:t>
            </a:r>
            <a:r>
              <a:rPr lang="en-US" sz="2200" dirty="0" smtClean="0">
                <a:solidFill>
                  <a:prstClr val="black"/>
                </a:solidFill>
                <a:hlinkClick r:id="rId4"/>
              </a:rPr>
              <a:t>/</a:t>
            </a:r>
            <a:r>
              <a:rPr lang="en-US" sz="2200" dirty="0" smtClean="0">
                <a:solidFill>
                  <a:prstClr val="black"/>
                </a:solidFill>
              </a:rPr>
              <a:t>  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dirty="0" smtClean="0">
              <a:solidFill>
                <a:prstClr val="black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prstClr val="black"/>
                </a:solidFill>
              </a:rPr>
              <a:t>Provides a graphical-user interface [ GUI ] 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i="1" dirty="0" smtClean="0">
              <a:solidFill>
                <a:prstClr val="black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i="1" dirty="0" smtClean="0">
                <a:solidFill>
                  <a:prstClr val="black"/>
                </a:solidFill>
              </a:rPr>
              <a:t>But</a:t>
            </a:r>
            <a:r>
              <a:rPr lang="en-US" dirty="0" smtClean="0">
                <a:solidFill>
                  <a:prstClr val="black"/>
                </a:solidFill>
              </a:rPr>
              <a:t>, for repetitive tasks, take a look at the command-line interface [ CLI ]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dirty="0" smtClean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3249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366183" y="66675"/>
            <a:ext cx="7349067" cy="6572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800" b="1" dirty="0" smtClean="0">
                <a:solidFill>
                  <a:prstClr val="white"/>
                </a:solidFill>
              </a:rPr>
              <a:t>MEGAN at the Command Line</a:t>
            </a:r>
            <a:endParaRPr lang="en-US" sz="2800" b="1" dirty="0">
              <a:solidFill>
                <a:prstClr val="white"/>
              </a:solidFill>
            </a:endParaRPr>
          </a:p>
        </p:txBody>
      </p:sp>
      <p:sp>
        <p:nvSpPr>
          <p:cNvPr id="30" name="Content Placeholder 2"/>
          <p:cNvSpPr>
            <a:spLocks noGrp="1"/>
          </p:cNvSpPr>
          <p:nvPr>
            <p:ph idx="1"/>
          </p:nvPr>
        </p:nvSpPr>
        <p:spPr>
          <a:xfrm>
            <a:off x="3075148" y="6281011"/>
            <a:ext cx="5843230" cy="57522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398114" y="999460"/>
            <a:ext cx="8681927" cy="5128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prstClr val="black"/>
                </a:solidFill>
              </a:rPr>
              <a:t>MEGAN     </a:t>
            </a:r>
            <a:r>
              <a:rPr lang="en-US" sz="2200" dirty="0">
                <a:solidFill>
                  <a:prstClr val="black"/>
                </a:solidFill>
                <a:hlinkClick r:id="rId4"/>
              </a:rPr>
              <a:t>http://ab.inf.uni-tuebingen.de/software/megan5</a:t>
            </a:r>
            <a:r>
              <a:rPr lang="en-US" sz="2200" dirty="0" smtClean="0">
                <a:solidFill>
                  <a:prstClr val="black"/>
                </a:solidFill>
                <a:hlinkClick r:id="rId4"/>
              </a:rPr>
              <a:t>/</a:t>
            </a:r>
            <a:r>
              <a:rPr lang="en-US" sz="2200" dirty="0" smtClean="0">
                <a:solidFill>
                  <a:prstClr val="black"/>
                </a:solidFill>
              </a:rPr>
              <a:t> 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prstClr val="black"/>
                </a:solidFill>
              </a:rPr>
              <a:t>e.g. extract reads classified as bacteria, fungi </a:t>
            </a:r>
            <a:r>
              <a:rPr lang="en-US" b="1" dirty="0" smtClean="0">
                <a:solidFill>
                  <a:prstClr val="black"/>
                </a:solidFill>
              </a:rPr>
              <a:t>and</a:t>
            </a:r>
            <a:r>
              <a:rPr lang="en-US" dirty="0" smtClean="0">
                <a:solidFill>
                  <a:prstClr val="black"/>
                </a:solidFill>
              </a:rPr>
              <a:t> eukaryote for each of dozens of samples    </a:t>
            </a:r>
          </a:p>
        </p:txBody>
      </p:sp>
    </p:spTree>
    <p:extLst>
      <p:ext uri="{BB962C8B-B14F-4D97-AF65-F5344CB8AC3E}">
        <p14:creationId xmlns:p14="http://schemas.microsoft.com/office/powerpoint/2010/main" val="2413819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366183" y="66675"/>
            <a:ext cx="7349067" cy="6572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b="1" dirty="0">
                <a:solidFill>
                  <a:prstClr val="white"/>
                </a:solidFill>
              </a:rPr>
              <a:t>MEGAN at the Command Line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398114" y="999460"/>
            <a:ext cx="8681927" cy="5128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prstClr val="black"/>
                </a:solidFill>
              </a:rPr>
              <a:t>MEGAN     </a:t>
            </a:r>
            <a:r>
              <a:rPr lang="en-US" sz="2200" dirty="0">
                <a:solidFill>
                  <a:prstClr val="black"/>
                </a:solidFill>
                <a:hlinkClick r:id="rId4"/>
              </a:rPr>
              <a:t>http://ab.inf.uni-tuebingen.de/software/megan5</a:t>
            </a:r>
            <a:r>
              <a:rPr lang="en-US" sz="2200" dirty="0" smtClean="0">
                <a:solidFill>
                  <a:prstClr val="black"/>
                </a:solidFill>
                <a:hlinkClick r:id="rId4"/>
              </a:rPr>
              <a:t>/</a:t>
            </a:r>
            <a:r>
              <a:rPr lang="en-US" sz="2200" dirty="0" smtClean="0">
                <a:solidFill>
                  <a:prstClr val="black"/>
                </a:solidFill>
              </a:rPr>
              <a:t> 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prstClr val="black"/>
                </a:solidFill>
              </a:rPr>
              <a:t>e.g. extract reads classified as bacteria, fungi </a:t>
            </a:r>
            <a:r>
              <a:rPr lang="en-US" b="1" dirty="0" smtClean="0">
                <a:solidFill>
                  <a:prstClr val="black"/>
                </a:solidFill>
              </a:rPr>
              <a:t>and</a:t>
            </a:r>
            <a:r>
              <a:rPr lang="en-US" dirty="0" smtClean="0">
                <a:solidFill>
                  <a:prstClr val="black"/>
                </a:solidFill>
              </a:rPr>
              <a:t> </a:t>
            </a:r>
            <a:r>
              <a:rPr lang="en-US" dirty="0">
                <a:solidFill>
                  <a:prstClr val="black"/>
                </a:solidFill>
              </a:rPr>
              <a:t>eukaryote</a:t>
            </a:r>
            <a:r>
              <a:rPr lang="en-US" dirty="0" smtClean="0">
                <a:solidFill>
                  <a:prstClr val="black"/>
                </a:solidFill>
              </a:rPr>
              <a:t> for each of dozens of samples    </a:t>
            </a:r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66"/>
          <a:stretch/>
        </p:blipFill>
        <p:spPr>
          <a:xfrm>
            <a:off x="1282558" y="2647508"/>
            <a:ext cx="6564269" cy="3923934"/>
          </a:xfr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05350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366183" y="66675"/>
            <a:ext cx="7349067" cy="6572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b="1" dirty="0">
                <a:solidFill>
                  <a:prstClr val="white"/>
                </a:solidFill>
              </a:rPr>
              <a:t>MEGAN at the Command Line</a:t>
            </a:r>
          </a:p>
        </p:txBody>
      </p:sp>
      <p:sp>
        <p:nvSpPr>
          <p:cNvPr id="30" name="Content Placeholder 2"/>
          <p:cNvSpPr>
            <a:spLocks noGrp="1"/>
          </p:cNvSpPr>
          <p:nvPr>
            <p:ph idx="1"/>
          </p:nvPr>
        </p:nvSpPr>
        <p:spPr>
          <a:xfrm>
            <a:off x="3075148" y="6281011"/>
            <a:ext cx="5843230" cy="57522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398114" y="999459"/>
            <a:ext cx="8681927" cy="56742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prstClr val="black"/>
                </a:solidFill>
              </a:rPr>
              <a:t>MEGAN     </a:t>
            </a:r>
            <a:r>
              <a:rPr lang="en-US" sz="2200" dirty="0">
                <a:solidFill>
                  <a:prstClr val="black"/>
                </a:solidFill>
                <a:hlinkClick r:id="rId4"/>
              </a:rPr>
              <a:t>http://ab.inf.uni-tuebingen.de/software/megan5</a:t>
            </a:r>
            <a:r>
              <a:rPr lang="en-US" sz="2200" dirty="0" smtClean="0">
                <a:solidFill>
                  <a:prstClr val="black"/>
                </a:solidFill>
                <a:hlinkClick r:id="rId4"/>
              </a:rPr>
              <a:t>/</a:t>
            </a:r>
            <a:r>
              <a:rPr lang="en-US" sz="2200" dirty="0" smtClean="0">
                <a:solidFill>
                  <a:prstClr val="black"/>
                </a:solidFill>
              </a:rPr>
              <a:t> 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prstClr val="black"/>
                </a:solidFill>
              </a:rPr>
              <a:t>e.g. extract reads classified as bacteria, fungi </a:t>
            </a:r>
            <a:r>
              <a:rPr lang="en-US" b="1" dirty="0" smtClean="0">
                <a:solidFill>
                  <a:prstClr val="black"/>
                </a:solidFill>
              </a:rPr>
              <a:t>and</a:t>
            </a:r>
            <a:r>
              <a:rPr lang="en-US" dirty="0" smtClean="0">
                <a:solidFill>
                  <a:prstClr val="black"/>
                </a:solidFill>
              </a:rPr>
              <a:t> </a:t>
            </a:r>
            <a:r>
              <a:rPr lang="en-US" dirty="0">
                <a:solidFill>
                  <a:prstClr val="black"/>
                </a:solidFill>
              </a:rPr>
              <a:t>eukaryote</a:t>
            </a:r>
            <a:r>
              <a:rPr lang="en-US" dirty="0" smtClean="0">
                <a:solidFill>
                  <a:prstClr val="black"/>
                </a:solidFill>
              </a:rPr>
              <a:t> for each of dozens of samples 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GB" dirty="0" smtClean="0">
              <a:solidFill>
                <a:prstClr val="black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prstClr val="black"/>
                </a:solidFill>
              </a:rPr>
              <a:t>put </a:t>
            </a:r>
            <a:r>
              <a:rPr lang="en-GB" dirty="0">
                <a:solidFill>
                  <a:prstClr val="black"/>
                </a:solidFill>
              </a:rPr>
              <a:t>all the required commands into a </a:t>
            </a:r>
            <a:r>
              <a:rPr lang="en-GB" dirty="0" smtClean="0">
                <a:solidFill>
                  <a:prstClr val="black"/>
                </a:solidFill>
              </a:rPr>
              <a:t>text file</a:t>
            </a:r>
          </a:p>
          <a:p>
            <a:pPr marL="457200" lvl="1" indent="0">
              <a:buNone/>
            </a:pPr>
            <a:r>
              <a:rPr lang="en-GB" sz="2400" dirty="0" smtClean="0">
                <a:solidFill>
                  <a:prstClr val="black"/>
                </a:solidFill>
              </a:rPr>
              <a:t>    e.g</a:t>
            </a:r>
            <a:r>
              <a:rPr lang="en-GB" sz="2400" dirty="0">
                <a:solidFill>
                  <a:prstClr val="black"/>
                </a:solidFill>
              </a:rPr>
              <a:t>. 'extractNodesFromMegan.txt</a:t>
            </a:r>
            <a:endParaRPr lang="en-GB" sz="2400" dirty="0" smtClean="0">
              <a:solidFill>
                <a:prstClr val="black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GB" dirty="0" smtClean="0">
              <a:solidFill>
                <a:prstClr val="black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76447" y="4107976"/>
            <a:ext cx="8641932" cy="16619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load </a:t>
            </a:r>
            <a:r>
              <a:rPr lang="en-GB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taxGIFile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='/</a:t>
            </a:r>
            <a:r>
              <a:rPr lang="en-GB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tgac</a:t>
            </a:r>
            <a:r>
              <a:rPr lang="en-GB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GB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workarea</a:t>
            </a:r>
            <a:r>
              <a:rPr lang="en-GB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/gi_taxid-March2015X.bin';</a:t>
            </a:r>
          </a:p>
          <a:p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open file='/</a:t>
            </a:r>
            <a:r>
              <a:rPr lang="en-GB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tgac</a:t>
            </a:r>
            <a:r>
              <a:rPr lang="en-GB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GB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workarea</a:t>
            </a:r>
            <a:r>
              <a:rPr lang="en-GB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/Projects/</a:t>
            </a:r>
            <a:r>
              <a:rPr lang="en-GB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blastx-nr.rma</a:t>
            </a:r>
            <a:r>
              <a:rPr lang="en-GB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';</a:t>
            </a:r>
          </a:p>
          <a:p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select nodes=none;</a:t>
            </a:r>
          </a:p>
          <a:p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extract what=document file='/</a:t>
            </a:r>
            <a:r>
              <a:rPr lang="en-GB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tgac</a:t>
            </a:r>
            <a:r>
              <a:rPr lang="en-GB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GB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workarea</a:t>
            </a:r>
            <a:r>
              <a:rPr lang="en-GB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/EUK_id2759.rma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' </a:t>
            </a:r>
            <a:r>
              <a:rPr lang="en-GB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sparseFile</a:t>
            </a:r>
            <a:r>
              <a:rPr lang="en-GB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=false  </a:t>
            </a:r>
          </a:p>
          <a:p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data=Taxonomy    ids=2759    </a:t>
            </a:r>
            <a:r>
              <a:rPr lang="en-GB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allBelow</a:t>
            </a:r>
            <a:r>
              <a:rPr lang="en-GB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=true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quit;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90317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366183" y="66675"/>
            <a:ext cx="7349067" cy="6572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b="1" dirty="0">
                <a:solidFill>
                  <a:prstClr val="white"/>
                </a:solidFill>
              </a:rPr>
              <a:t>MEGAN at the Command Line</a:t>
            </a:r>
          </a:p>
        </p:txBody>
      </p:sp>
      <p:sp>
        <p:nvSpPr>
          <p:cNvPr id="30" name="Content Placeholder 2"/>
          <p:cNvSpPr>
            <a:spLocks noGrp="1"/>
          </p:cNvSpPr>
          <p:nvPr>
            <p:ph idx="1"/>
          </p:nvPr>
        </p:nvSpPr>
        <p:spPr>
          <a:xfrm>
            <a:off x="3075148" y="6281011"/>
            <a:ext cx="5843230" cy="57522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398114" y="999459"/>
            <a:ext cx="8681927" cy="56742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prstClr val="black"/>
                </a:solidFill>
              </a:rPr>
              <a:t>MEGAN     </a:t>
            </a:r>
            <a:r>
              <a:rPr lang="en-US" sz="2200" dirty="0">
                <a:solidFill>
                  <a:prstClr val="black"/>
                </a:solidFill>
                <a:hlinkClick r:id="rId4"/>
              </a:rPr>
              <a:t>http://ab.inf.uni-tuebingen.de/software/megan5</a:t>
            </a:r>
            <a:r>
              <a:rPr lang="en-US" sz="2200" dirty="0" smtClean="0">
                <a:solidFill>
                  <a:prstClr val="black"/>
                </a:solidFill>
                <a:hlinkClick r:id="rId4"/>
              </a:rPr>
              <a:t>/</a:t>
            </a:r>
            <a:r>
              <a:rPr lang="en-US" sz="2200" dirty="0" smtClean="0">
                <a:solidFill>
                  <a:prstClr val="black"/>
                </a:solidFill>
              </a:rPr>
              <a:t> 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prstClr val="black"/>
                </a:solidFill>
              </a:rPr>
              <a:t>e.g. extract reads classified as bacteria, fungi </a:t>
            </a:r>
            <a:r>
              <a:rPr lang="en-US" b="1" dirty="0" smtClean="0">
                <a:solidFill>
                  <a:prstClr val="black"/>
                </a:solidFill>
              </a:rPr>
              <a:t>and</a:t>
            </a:r>
            <a:r>
              <a:rPr lang="en-US" dirty="0" smtClean="0">
                <a:solidFill>
                  <a:prstClr val="black"/>
                </a:solidFill>
              </a:rPr>
              <a:t> </a:t>
            </a:r>
            <a:r>
              <a:rPr lang="en-US" dirty="0">
                <a:solidFill>
                  <a:prstClr val="black"/>
                </a:solidFill>
              </a:rPr>
              <a:t>eukaryote </a:t>
            </a:r>
            <a:r>
              <a:rPr lang="en-US" dirty="0" smtClean="0">
                <a:solidFill>
                  <a:prstClr val="black"/>
                </a:solidFill>
              </a:rPr>
              <a:t>for each of dozens of samples 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GB" dirty="0" smtClean="0">
              <a:solidFill>
                <a:prstClr val="black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prstClr val="black"/>
                </a:solidFill>
              </a:rPr>
              <a:t>put </a:t>
            </a:r>
            <a:r>
              <a:rPr lang="en-GB" dirty="0">
                <a:solidFill>
                  <a:prstClr val="black"/>
                </a:solidFill>
              </a:rPr>
              <a:t>all the required commands into a </a:t>
            </a:r>
            <a:r>
              <a:rPr lang="en-GB" dirty="0" smtClean="0">
                <a:solidFill>
                  <a:prstClr val="black"/>
                </a:solidFill>
              </a:rPr>
              <a:t>text file              </a:t>
            </a:r>
            <a:r>
              <a:rPr lang="en-GB" sz="2400" dirty="0" smtClean="0">
                <a:solidFill>
                  <a:prstClr val="black"/>
                </a:solidFill>
              </a:rPr>
              <a:t>e.g</a:t>
            </a:r>
            <a:r>
              <a:rPr lang="en-GB" sz="2400" dirty="0">
                <a:solidFill>
                  <a:prstClr val="black"/>
                </a:solidFill>
              </a:rPr>
              <a:t>. 'extractNodesFromMegan.txt‘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GB" dirty="0" smtClean="0">
              <a:solidFill>
                <a:prstClr val="black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prstClr val="black"/>
                </a:solidFill>
              </a:rPr>
              <a:t>run </a:t>
            </a:r>
            <a:r>
              <a:rPr lang="en-GB" i="1" dirty="0">
                <a:solidFill>
                  <a:prstClr val="black"/>
                </a:solidFill>
              </a:rPr>
              <a:t>without</a:t>
            </a:r>
            <a:r>
              <a:rPr lang="en-GB" dirty="0">
                <a:solidFill>
                  <a:prstClr val="black"/>
                </a:solidFill>
              </a:rPr>
              <a:t> a </a:t>
            </a:r>
            <a:r>
              <a:rPr lang="en-GB" dirty="0" smtClean="0">
                <a:solidFill>
                  <a:prstClr val="black"/>
                </a:solidFill>
              </a:rPr>
              <a:t>GUI </a:t>
            </a:r>
            <a:r>
              <a:rPr lang="en-GB" dirty="0">
                <a:solidFill>
                  <a:prstClr val="black"/>
                </a:solidFill>
              </a:rPr>
              <a:t>via </a:t>
            </a:r>
            <a:endParaRPr lang="en-GB" dirty="0" smtClean="0">
              <a:solidFill>
                <a:prstClr val="black"/>
              </a:solidFill>
            </a:endParaRPr>
          </a:p>
          <a:p>
            <a:pPr marL="457200" lvl="1" indent="0">
              <a:buFont typeface="Arial"/>
              <a:buNone/>
            </a:pPr>
            <a:r>
              <a:rPr lang="en-US" sz="1800" b="1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xvfb</a:t>
            </a:r>
            <a:r>
              <a:rPr lang="en-US" sz="18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-run</a:t>
            </a:r>
            <a:r>
              <a:rPr lang="en-US" sz="18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smtClean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-</a:t>
            </a:r>
            <a:r>
              <a:rPr lang="en-US" sz="18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 </a:t>
            </a:r>
            <a:r>
              <a:rPr lang="en-US" sz="1800" dirty="0" smtClean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800" b="1" dirty="0" smtClean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sz="18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 </a:t>
            </a:r>
            <a:r>
              <a:rPr lang="en-US" sz="1800" b="1" dirty="0" smtClean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error.txt   </a:t>
            </a:r>
            <a:r>
              <a:rPr lang="en-US" sz="1800" dirty="0" smtClean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1800" dirty="0" err="1" smtClean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path_to</a:t>
            </a:r>
            <a:r>
              <a:rPr lang="en-US" sz="18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/MEGAN  </a:t>
            </a:r>
            <a:r>
              <a:rPr lang="en-US" sz="1800" dirty="0" smtClean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lang="en-US" sz="1800" b="1" dirty="0" smtClean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</a:t>
            </a:r>
            <a:r>
              <a:rPr lang="en-US" sz="1800" b="1" dirty="0" err="1" smtClean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commandLineMode</a:t>
            </a:r>
            <a:r>
              <a:rPr lang="en-US" sz="1800" b="1" dirty="0" smtClean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8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</a:t>
            </a:r>
            <a:r>
              <a:rPr lang="en-US" sz="18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commandFile</a:t>
            </a:r>
            <a:r>
              <a:rPr lang="en-US" sz="18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smtClean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extractNodesFromMegan.txt</a:t>
            </a:r>
          </a:p>
          <a:p>
            <a:pPr lvl="1"/>
            <a:endParaRPr lang="en-US" sz="1800" dirty="0" smtClean="0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GB" sz="1800" dirty="0" err="1" smtClean="0">
                <a:solidFill>
                  <a:prstClr val="black"/>
                </a:solidFill>
              </a:rPr>
              <a:t>xvfb</a:t>
            </a:r>
            <a:r>
              <a:rPr lang="en-GB" sz="1800" dirty="0" smtClean="0">
                <a:solidFill>
                  <a:prstClr val="black"/>
                </a:solidFill>
              </a:rPr>
              <a:t> </a:t>
            </a:r>
            <a:r>
              <a:rPr lang="en-GB" sz="1800" dirty="0">
                <a:solidFill>
                  <a:prstClr val="black"/>
                </a:solidFill>
              </a:rPr>
              <a:t>performs all graphical operations in memory without showing any screen output</a:t>
            </a:r>
          </a:p>
          <a:p>
            <a:pPr lvl="1"/>
            <a:endParaRPr lang="en-US" sz="1800" dirty="0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lvl="1" indent="0">
              <a:buFont typeface="Arial"/>
              <a:buNone/>
            </a:pPr>
            <a:endParaRPr lang="en-US" sz="1800" dirty="0" smtClean="0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6976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366183" y="66675"/>
            <a:ext cx="7349067" cy="6572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800" b="1" dirty="0" smtClean="0">
                <a:solidFill>
                  <a:prstClr val="white"/>
                </a:solidFill>
              </a:rPr>
              <a:t>A Basic workflow</a:t>
            </a:r>
            <a:endParaRPr lang="en-US" sz="2800" b="1" dirty="0">
              <a:solidFill>
                <a:prstClr val="white"/>
              </a:solidFill>
            </a:endParaRPr>
          </a:p>
        </p:txBody>
      </p:sp>
      <p:sp>
        <p:nvSpPr>
          <p:cNvPr id="30" name="Content Placeholder 2"/>
          <p:cNvSpPr>
            <a:spLocks noGrp="1"/>
          </p:cNvSpPr>
          <p:nvPr>
            <p:ph idx="1"/>
          </p:nvPr>
        </p:nvSpPr>
        <p:spPr>
          <a:xfrm>
            <a:off x="3075148" y="6281011"/>
            <a:ext cx="5843230" cy="57522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81204" y="723900"/>
            <a:ext cx="8337174" cy="5677787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3000" dirty="0" smtClean="0">
                <a:solidFill>
                  <a:prstClr val="white">
                    <a:lumMod val="65000"/>
                  </a:prstClr>
                </a:solidFill>
              </a:rPr>
              <a:t>Quality control and quality trimming of reads [</a:t>
            </a:r>
            <a:r>
              <a:rPr lang="en-GB" sz="3000" dirty="0" err="1" smtClean="0">
                <a:solidFill>
                  <a:prstClr val="white">
                    <a:lumMod val="65000"/>
                  </a:prstClr>
                </a:solidFill>
              </a:rPr>
              <a:t>cutadapt</a:t>
            </a:r>
            <a:r>
              <a:rPr lang="en-GB" sz="3000" dirty="0" smtClean="0">
                <a:solidFill>
                  <a:prstClr val="white">
                    <a:lumMod val="65000"/>
                  </a:prstClr>
                </a:solidFill>
              </a:rPr>
              <a:t>, FASTQC]</a:t>
            </a:r>
          </a:p>
          <a:p>
            <a:pPr lvl="1"/>
            <a:r>
              <a:rPr lang="en-GB" sz="2300" dirty="0">
                <a:solidFill>
                  <a:prstClr val="white">
                    <a:lumMod val="65000"/>
                  </a:prstClr>
                </a:solidFill>
              </a:rPr>
              <a:t>http://www.bioinformatics.babraham.ac.uk/projects/trim_galore</a:t>
            </a:r>
            <a:r>
              <a:rPr lang="en-GB" sz="2300" dirty="0" smtClean="0">
                <a:solidFill>
                  <a:prstClr val="white">
                    <a:lumMod val="65000"/>
                  </a:prstClr>
                </a:solidFill>
              </a:rPr>
              <a:t>/ </a:t>
            </a:r>
          </a:p>
          <a:p>
            <a:endParaRPr lang="en-GB" sz="3000" dirty="0" smtClean="0">
              <a:solidFill>
                <a:prstClr val="white">
                  <a:lumMod val="65000"/>
                </a:prstClr>
              </a:solidFill>
            </a:endParaRPr>
          </a:p>
          <a:p>
            <a:r>
              <a:rPr lang="en-GB" sz="3000" dirty="0" smtClean="0">
                <a:solidFill>
                  <a:prstClr val="white">
                    <a:lumMod val="65000"/>
                  </a:prstClr>
                </a:solidFill>
              </a:rPr>
              <a:t>Assembly [maybe…]</a:t>
            </a:r>
            <a:endParaRPr lang="en-GB" sz="3000" dirty="0">
              <a:solidFill>
                <a:prstClr val="white">
                  <a:lumMod val="65000"/>
                </a:prstClr>
              </a:solidFill>
            </a:endParaRPr>
          </a:p>
          <a:p>
            <a:endParaRPr lang="en-GB" dirty="0">
              <a:solidFill>
                <a:prstClr val="black"/>
              </a:solidFill>
            </a:endParaRPr>
          </a:p>
          <a:p>
            <a:r>
              <a:rPr lang="en-GB" sz="3000" dirty="0">
                <a:solidFill>
                  <a:schemeClr val="bg1">
                    <a:lumMod val="65000"/>
                  </a:schemeClr>
                </a:solidFill>
              </a:rPr>
              <a:t>Binning [classification]</a:t>
            </a:r>
          </a:p>
          <a:p>
            <a:pPr lvl="1"/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Similarity-based </a:t>
            </a:r>
          </a:p>
          <a:p>
            <a:pPr lvl="1"/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Composition-based</a:t>
            </a:r>
          </a:p>
          <a:p>
            <a:pPr lvl="1"/>
            <a:endParaRPr lang="en-GB" dirty="0">
              <a:solidFill>
                <a:prstClr val="black"/>
              </a:solidFill>
            </a:endParaRPr>
          </a:p>
          <a:p>
            <a:r>
              <a:rPr lang="en-GB" sz="3000" dirty="0"/>
              <a:t>Community profiling</a:t>
            </a:r>
          </a:p>
          <a:p>
            <a:pPr lvl="1"/>
            <a:r>
              <a:rPr lang="en-GB" dirty="0"/>
              <a:t>Counts of </a:t>
            </a:r>
            <a:r>
              <a:rPr lang="en-GB" dirty="0" smtClean="0"/>
              <a:t>OTUs/taxa/functions</a:t>
            </a:r>
          </a:p>
          <a:p>
            <a:pPr lvl="1"/>
            <a:r>
              <a:rPr lang="en-GB" dirty="0" smtClean="0"/>
              <a:t>Contingency </a:t>
            </a:r>
            <a:r>
              <a:rPr lang="en-GB" dirty="0"/>
              <a:t>tables</a:t>
            </a:r>
          </a:p>
          <a:p>
            <a:pPr lvl="1"/>
            <a:endParaRPr lang="en-GB" dirty="0">
              <a:solidFill>
                <a:prstClr val="white">
                  <a:lumMod val="65000"/>
                </a:prstClr>
              </a:solidFill>
            </a:endParaRPr>
          </a:p>
          <a:p>
            <a:r>
              <a:rPr lang="en-GB" sz="3000" dirty="0">
                <a:solidFill>
                  <a:prstClr val="white">
                    <a:lumMod val="65000"/>
                  </a:prstClr>
                </a:solidFill>
              </a:rPr>
              <a:t>Analyse and </a:t>
            </a:r>
            <a:r>
              <a:rPr lang="en-GB" sz="3000" dirty="0" smtClean="0">
                <a:solidFill>
                  <a:prstClr val="white">
                    <a:lumMod val="65000"/>
                  </a:prstClr>
                </a:solidFill>
              </a:rPr>
              <a:t>compare samples</a:t>
            </a:r>
          </a:p>
          <a:p>
            <a:pPr lvl="1"/>
            <a:r>
              <a:rPr lang="en-GB" dirty="0" smtClean="0">
                <a:solidFill>
                  <a:prstClr val="white">
                    <a:lumMod val="65000"/>
                  </a:prstClr>
                </a:solidFill>
              </a:rPr>
              <a:t>Relative abundance, </a:t>
            </a:r>
            <a:r>
              <a:rPr lang="en-GB" dirty="0" err="1" smtClean="0">
                <a:solidFill>
                  <a:prstClr val="white">
                    <a:lumMod val="65000"/>
                  </a:prstClr>
                </a:solidFill>
              </a:rPr>
              <a:t>heatmaps</a:t>
            </a:r>
            <a:r>
              <a:rPr lang="en-GB" dirty="0" smtClean="0">
                <a:solidFill>
                  <a:prstClr val="white">
                    <a:lumMod val="65000"/>
                  </a:prstClr>
                </a:solidFill>
              </a:rPr>
              <a:t>, ordination, statistical significance</a:t>
            </a:r>
            <a:endParaRPr lang="en-GB" dirty="0">
              <a:solidFill>
                <a:prstClr val="white">
                  <a:lumMod val="6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6170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366183" y="66675"/>
            <a:ext cx="7349067" cy="6572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b="1" dirty="0">
                <a:solidFill>
                  <a:schemeClr val="bg1"/>
                </a:solidFill>
              </a:rPr>
              <a:t>Contingency </a:t>
            </a:r>
            <a:r>
              <a:rPr lang="en-GB" sz="2800" b="1" dirty="0" smtClean="0">
                <a:solidFill>
                  <a:schemeClr val="bg1"/>
                </a:solidFill>
              </a:rPr>
              <a:t>Tables</a:t>
            </a: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30" name="Content Placeholder 2"/>
          <p:cNvSpPr>
            <a:spLocks noGrp="1"/>
          </p:cNvSpPr>
          <p:nvPr>
            <p:ph idx="1"/>
          </p:nvPr>
        </p:nvSpPr>
        <p:spPr>
          <a:xfrm>
            <a:off x="3075148" y="6281011"/>
            <a:ext cx="5843230" cy="57522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708795" y="999459"/>
            <a:ext cx="8203626" cy="28388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>
              <a:solidFill>
                <a:prstClr val="black"/>
              </a:solidFill>
            </a:endParaRPr>
          </a:p>
          <a:p>
            <a:pPr lvl="1"/>
            <a:endParaRPr lang="en-GB" sz="2600" dirty="0">
              <a:solidFill>
                <a:prstClr val="black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923928" y="4077072"/>
            <a:ext cx="286879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Sites or Samples</a:t>
            </a:r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323528" y="5090162"/>
            <a:ext cx="2335278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dirty="0" err="1" smtClean="0"/>
              <a:t>Taxa</a:t>
            </a:r>
            <a:r>
              <a:rPr lang="en-GB" dirty="0" smtClean="0"/>
              <a:t>, </a:t>
            </a:r>
            <a:r>
              <a:rPr lang="en-GB" dirty="0" err="1" smtClean="0"/>
              <a:t>OTUs</a:t>
            </a:r>
            <a:r>
              <a:rPr lang="en-GB" dirty="0" smtClean="0"/>
              <a:t>, </a:t>
            </a:r>
            <a:r>
              <a:rPr lang="en-GB" dirty="0" err="1" smtClean="0"/>
              <a:t>COGs</a:t>
            </a:r>
            <a:r>
              <a:rPr lang="en-GB" dirty="0" smtClean="0"/>
              <a:t>, pathways etc.</a:t>
            </a:r>
            <a:endParaRPr lang="en-GB" dirty="0"/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741557" y="4616054"/>
            <a:ext cx="5286827" cy="169326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2" name="Rectangle 1"/>
          <p:cNvSpPr/>
          <p:nvPr/>
        </p:nvSpPr>
        <p:spPr>
          <a:xfrm>
            <a:off x="914400" y="1219152"/>
            <a:ext cx="7772400" cy="25668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defTabSz="914400">
              <a:spcBef>
                <a:spcPct val="20000"/>
              </a:spcBef>
              <a:buFont typeface="Arial" pitchFamily="34" charset="0"/>
              <a:buChar char="•"/>
            </a:pPr>
            <a:r>
              <a:rPr lang="en-GB" sz="3200" dirty="0" smtClean="0">
                <a:solidFill>
                  <a:prstClr val="black"/>
                </a:solidFill>
              </a:rPr>
              <a:t>Bin </a:t>
            </a:r>
            <a:r>
              <a:rPr lang="en-GB" sz="3200" dirty="0">
                <a:solidFill>
                  <a:prstClr val="black"/>
                </a:solidFill>
              </a:rPr>
              <a:t>the reads, produce a set of histograms</a:t>
            </a:r>
          </a:p>
          <a:p>
            <a:pPr marL="742950" lvl="1" indent="-285750" defTabSz="914400">
              <a:spcBef>
                <a:spcPct val="20000"/>
              </a:spcBef>
              <a:buFont typeface="Arial" pitchFamily="34" charset="0"/>
              <a:buChar char="–"/>
            </a:pPr>
            <a:r>
              <a:rPr lang="en-GB" sz="2800" dirty="0">
                <a:solidFill>
                  <a:prstClr val="black"/>
                </a:solidFill>
              </a:rPr>
              <a:t>Abundances [counts]</a:t>
            </a:r>
          </a:p>
          <a:p>
            <a:pPr marL="742950" lvl="1" indent="-285750" defTabSz="914400">
              <a:spcBef>
                <a:spcPct val="20000"/>
              </a:spcBef>
              <a:buFont typeface="Arial" pitchFamily="34" charset="0"/>
              <a:buChar char="–"/>
            </a:pPr>
            <a:r>
              <a:rPr lang="en-GB" sz="2800" dirty="0">
                <a:solidFill>
                  <a:prstClr val="black"/>
                </a:solidFill>
              </a:rPr>
              <a:t>Relative abundances</a:t>
            </a:r>
          </a:p>
          <a:p>
            <a:pPr marL="742950" lvl="1" indent="-285750" defTabSz="914400">
              <a:spcBef>
                <a:spcPct val="20000"/>
              </a:spcBef>
              <a:buFont typeface="Arial" pitchFamily="34" charset="0"/>
              <a:buChar char="–"/>
            </a:pPr>
            <a:r>
              <a:rPr lang="en-GB" sz="2800" dirty="0">
                <a:solidFill>
                  <a:prstClr val="black"/>
                </a:solidFill>
              </a:rPr>
              <a:t>Presence/absence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345311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366183" y="66675"/>
            <a:ext cx="7349067" cy="6572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800" b="1" dirty="0" smtClean="0">
                <a:solidFill>
                  <a:prstClr val="white"/>
                </a:solidFill>
              </a:rPr>
              <a:t>A Basic workflow</a:t>
            </a:r>
            <a:endParaRPr lang="en-US" sz="2800" b="1" dirty="0">
              <a:solidFill>
                <a:prstClr val="white"/>
              </a:solidFill>
            </a:endParaRPr>
          </a:p>
        </p:txBody>
      </p:sp>
      <p:sp>
        <p:nvSpPr>
          <p:cNvPr id="30" name="Content Placeholder 2"/>
          <p:cNvSpPr>
            <a:spLocks noGrp="1"/>
          </p:cNvSpPr>
          <p:nvPr>
            <p:ph idx="1"/>
          </p:nvPr>
        </p:nvSpPr>
        <p:spPr>
          <a:xfrm>
            <a:off x="3075148" y="6281011"/>
            <a:ext cx="5843230" cy="57522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81204" y="723900"/>
            <a:ext cx="8337174" cy="5677787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3000" dirty="0" smtClean="0">
                <a:solidFill>
                  <a:prstClr val="white">
                    <a:lumMod val="65000"/>
                  </a:prstClr>
                </a:solidFill>
              </a:rPr>
              <a:t>Quality control and quality trimming of reads [</a:t>
            </a:r>
            <a:r>
              <a:rPr lang="en-GB" sz="3000" dirty="0" err="1" smtClean="0">
                <a:solidFill>
                  <a:prstClr val="white">
                    <a:lumMod val="65000"/>
                  </a:prstClr>
                </a:solidFill>
              </a:rPr>
              <a:t>cutadapt</a:t>
            </a:r>
            <a:r>
              <a:rPr lang="en-GB" sz="3000" dirty="0" smtClean="0">
                <a:solidFill>
                  <a:prstClr val="white">
                    <a:lumMod val="65000"/>
                  </a:prstClr>
                </a:solidFill>
              </a:rPr>
              <a:t>, FASTQC]</a:t>
            </a:r>
          </a:p>
          <a:p>
            <a:pPr lvl="1"/>
            <a:r>
              <a:rPr lang="en-GB" sz="2300" dirty="0">
                <a:solidFill>
                  <a:prstClr val="white">
                    <a:lumMod val="65000"/>
                  </a:prstClr>
                </a:solidFill>
              </a:rPr>
              <a:t>http://www.bioinformatics.babraham.ac.uk/projects/trim_galore</a:t>
            </a:r>
            <a:r>
              <a:rPr lang="en-GB" sz="2300" dirty="0" smtClean="0">
                <a:solidFill>
                  <a:prstClr val="white">
                    <a:lumMod val="65000"/>
                  </a:prstClr>
                </a:solidFill>
              </a:rPr>
              <a:t>/ </a:t>
            </a:r>
          </a:p>
          <a:p>
            <a:endParaRPr lang="en-GB" sz="3000" dirty="0" smtClean="0">
              <a:solidFill>
                <a:prstClr val="white">
                  <a:lumMod val="65000"/>
                </a:prstClr>
              </a:solidFill>
            </a:endParaRPr>
          </a:p>
          <a:p>
            <a:r>
              <a:rPr lang="en-GB" sz="3000" dirty="0" smtClean="0">
                <a:solidFill>
                  <a:prstClr val="white">
                    <a:lumMod val="65000"/>
                  </a:prstClr>
                </a:solidFill>
              </a:rPr>
              <a:t>Assembly [maybe…]</a:t>
            </a:r>
            <a:endParaRPr lang="en-GB" sz="3000" dirty="0">
              <a:solidFill>
                <a:prstClr val="white">
                  <a:lumMod val="65000"/>
                </a:prstClr>
              </a:solidFill>
            </a:endParaRPr>
          </a:p>
          <a:p>
            <a:endParaRPr lang="en-GB" dirty="0">
              <a:solidFill>
                <a:prstClr val="black"/>
              </a:solidFill>
            </a:endParaRPr>
          </a:p>
          <a:p>
            <a:r>
              <a:rPr lang="en-GB" sz="3000" dirty="0">
                <a:solidFill>
                  <a:prstClr val="white">
                    <a:lumMod val="65000"/>
                  </a:prstClr>
                </a:solidFill>
              </a:rPr>
              <a:t>Binning [classification]</a:t>
            </a:r>
          </a:p>
          <a:p>
            <a:pPr lvl="1"/>
            <a:r>
              <a:rPr lang="en-GB" dirty="0">
                <a:solidFill>
                  <a:prstClr val="white">
                    <a:lumMod val="65000"/>
                  </a:prstClr>
                </a:solidFill>
              </a:rPr>
              <a:t>Similarity-based </a:t>
            </a:r>
          </a:p>
          <a:p>
            <a:pPr lvl="1"/>
            <a:r>
              <a:rPr lang="en-GB" dirty="0">
                <a:solidFill>
                  <a:prstClr val="white">
                    <a:lumMod val="65000"/>
                  </a:prstClr>
                </a:solidFill>
              </a:rPr>
              <a:t>Composition-based</a:t>
            </a:r>
          </a:p>
          <a:p>
            <a:pPr lvl="1"/>
            <a:endParaRPr lang="en-GB" dirty="0">
              <a:solidFill>
                <a:prstClr val="black"/>
              </a:solidFill>
            </a:endParaRPr>
          </a:p>
          <a:p>
            <a:r>
              <a:rPr lang="en-GB" sz="3000" dirty="0">
                <a:solidFill>
                  <a:schemeClr val="bg1">
                    <a:lumMod val="65000"/>
                  </a:schemeClr>
                </a:solidFill>
              </a:rPr>
              <a:t>Community profiling</a:t>
            </a:r>
          </a:p>
          <a:p>
            <a:pPr lvl="1"/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Counts of </a:t>
            </a:r>
            <a:r>
              <a:rPr lang="en-GB" dirty="0" smtClean="0">
                <a:solidFill>
                  <a:schemeClr val="bg1">
                    <a:lumMod val="65000"/>
                  </a:schemeClr>
                </a:solidFill>
              </a:rPr>
              <a:t>OTUs/taxa/functions</a:t>
            </a:r>
          </a:p>
          <a:p>
            <a:pPr lvl="1"/>
            <a:r>
              <a:rPr lang="en-GB" dirty="0" smtClean="0">
                <a:solidFill>
                  <a:schemeClr val="bg1">
                    <a:lumMod val="65000"/>
                  </a:schemeClr>
                </a:solidFill>
              </a:rPr>
              <a:t>Contingency 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tables</a:t>
            </a:r>
          </a:p>
          <a:p>
            <a:pPr lvl="1"/>
            <a:endParaRPr lang="en-GB" dirty="0">
              <a:solidFill>
                <a:prstClr val="white">
                  <a:lumMod val="65000"/>
                </a:prstClr>
              </a:solidFill>
            </a:endParaRPr>
          </a:p>
          <a:p>
            <a:r>
              <a:rPr lang="en-GB" sz="3000" dirty="0"/>
              <a:t>Analyse and </a:t>
            </a:r>
            <a:r>
              <a:rPr lang="en-GB" sz="3000" dirty="0" smtClean="0"/>
              <a:t>compare samples</a:t>
            </a:r>
          </a:p>
          <a:p>
            <a:pPr lvl="1"/>
            <a:r>
              <a:rPr lang="en-GB" dirty="0" smtClean="0"/>
              <a:t>Relative abundance, </a:t>
            </a:r>
            <a:r>
              <a:rPr lang="en-GB" dirty="0" err="1" smtClean="0"/>
              <a:t>heatmaps</a:t>
            </a:r>
            <a:r>
              <a:rPr lang="en-GB" dirty="0" smtClean="0"/>
              <a:t>, ordination, statistical significance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6254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366183" y="66675"/>
            <a:ext cx="7349067" cy="6572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0" name="Content Placeholder 2"/>
          <p:cNvSpPr>
            <a:spLocks noGrp="1"/>
          </p:cNvSpPr>
          <p:nvPr>
            <p:ph idx="1"/>
          </p:nvPr>
        </p:nvSpPr>
        <p:spPr>
          <a:xfrm>
            <a:off x="153533" y="6119279"/>
            <a:ext cx="3387110" cy="575229"/>
          </a:xfrm>
        </p:spPr>
        <p:txBody>
          <a:bodyPr>
            <a:normAutofit lnSpcReduction="10000"/>
          </a:bodyPr>
          <a:lstStyle/>
          <a:p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" y="999460"/>
            <a:ext cx="4214538" cy="5128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Arial" panose="020B0604020202020204" pitchFamily="34" charset="0"/>
              <a:buChar char="•"/>
            </a:pPr>
            <a:endParaRPr lang="en-GB" dirty="0" smtClean="0"/>
          </a:p>
          <a:p>
            <a:pPr lvl="1">
              <a:buFont typeface="Arial" panose="020B0604020202020204" pitchFamily="34" charset="0"/>
              <a:buChar char="•"/>
            </a:pPr>
            <a:endParaRPr lang="en-GB" dirty="0" smtClean="0"/>
          </a:p>
          <a:p>
            <a:pPr marL="457200" lvl="1" indent="0" algn="ctr">
              <a:buNone/>
            </a:pPr>
            <a:r>
              <a:rPr lang="en-GB" sz="2600" dirty="0" smtClean="0"/>
              <a:t>Broad overview of </a:t>
            </a:r>
            <a:r>
              <a:rPr lang="en-GB" sz="2600" dirty="0" err="1" smtClean="0"/>
              <a:t>bioinformatic</a:t>
            </a:r>
            <a:r>
              <a:rPr lang="en-GB" sz="2600" dirty="0" smtClean="0"/>
              <a:t> </a:t>
            </a:r>
            <a:r>
              <a:rPr lang="en-GB" sz="2600" dirty="0"/>
              <a:t>methods for </a:t>
            </a:r>
            <a:r>
              <a:rPr lang="en-GB" sz="2600" dirty="0" smtClean="0"/>
              <a:t>functional metagenomics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GB" dirty="0"/>
          </a:p>
          <a:p>
            <a:pPr lvl="1">
              <a:buFont typeface="Arial" panose="020B0604020202020204" pitchFamily="34" charset="0"/>
              <a:buChar char="•"/>
            </a:pPr>
            <a:endParaRPr lang="en-GB" dirty="0" smtClean="0"/>
          </a:p>
          <a:p>
            <a:pPr lvl="1">
              <a:buFont typeface="Arial" panose="020B0604020202020204" pitchFamily="34" charset="0"/>
              <a:buChar char="•"/>
            </a:pPr>
            <a:endParaRPr lang="en-GB" dirty="0" smtClean="0"/>
          </a:p>
          <a:p>
            <a:pPr lvl="1">
              <a:buFont typeface="Arial" panose="020B0604020202020204" pitchFamily="34" charset="0"/>
              <a:buChar char="•"/>
            </a:pPr>
            <a:endParaRPr lang="en-GB" dirty="0"/>
          </a:p>
          <a:p>
            <a:pPr lvl="1">
              <a:buFont typeface="Arial" panose="020B0604020202020204" pitchFamily="34" charset="0"/>
              <a:buChar char="•"/>
            </a:pPr>
            <a:endParaRPr lang="en-US" dirty="0" smtClean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369721" y="70213"/>
            <a:ext cx="7349067" cy="6572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Bef>
                <a:spcPts val="0"/>
              </a:spcBef>
              <a:buNone/>
            </a:pPr>
            <a:r>
              <a:rPr lang="en-US" sz="2800" b="1" dirty="0" smtClean="0">
                <a:solidFill>
                  <a:prstClr val="white"/>
                </a:solidFill>
              </a:rPr>
              <a:t>Metagenomics in a Nutshell</a:t>
            </a:r>
            <a:endParaRPr lang="en-US" sz="2800" b="1" dirty="0">
              <a:solidFill>
                <a:prstClr val="white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433774" y="831557"/>
            <a:ext cx="4582468" cy="5873072"/>
          </a:xfrm>
          <a:prstGeom prst="rect">
            <a:avLst/>
          </a:prstGeom>
          <a:noFill/>
          <a:ln w="9525">
            <a:solidFill>
              <a:sysClr val="windowText" lastClr="000000"/>
            </a:solidFill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398115" y="5478904"/>
            <a:ext cx="3816424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1400" dirty="0" smtClean="0"/>
              <a:t>Morgan XC, </a:t>
            </a:r>
            <a:r>
              <a:rPr lang="en-GB" sz="1400" dirty="0" err="1" smtClean="0"/>
              <a:t>Huttenhower</a:t>
            </a:r>
            <a:r>
              <a:rPr lang="en-GB" sz="1400" dirty="0" smtClean="0"/>
              <a:t> C (2012) </a:t>
            </a:r>
          </a:p>
          <a:p>
            <a:r>
              <a:rPr lang="en-GB" sz="1400" dirty="0" err="1" smtClean="0"/>
              <a:t>PLoS</a:t>
            </a:r>
            <a:r>
              <a:rPr lang="en-GB" sz="1400" dirty="0" smtClean="0"/>
              <a:t> </a:t>
            </a:r>
            <a:r>
              <a:rPr lang="en-GB" sz="1400" dirty="0" err="1" smtClean="0"/>
              <a:t>Comput</a:t>
            </a:r>
            <a:r>
              <a:rPr lang="en-GB" sz="1400" dirty="0" smtClean="0"/>
              <a:t> </a:t>
            </a:r>
            <a:r>
              <a:rPr lang="en-GB" sz="1400" dirty="0" err="1" smtClean="0"/>
              <a:t>Biol</a:t>
            </a:r>
            <a:r>
              <a:rPr lang="en-GB" sz="1400" dirty="0" smtClean="0"/>
              <a:t> 8(12): e1002808. 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3090602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366183" y="66675"/>
            <a:ext cx="7349067" cy="6572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/>
              <a:buNone/>
            </a:pPr>
            <a:r>
              <a:rPr lang="en-US" sz="2800" b="1" dirty="0" smtClean="0">
                <a:solidFill>
                  <a:prstClr val="white"/>
                </a:solidFill>
              </a:rPr>
              <a:t>STAMP </a:t>
            </a:r>
            <a:endParaRPr lang="en-US" sz="2800" b="1" dirty="0">
              <a:solidFill>
                <a:prstClr val="white"/>
              </a:solidFill>
            </a:endParaRPr>
          </a:p>
          <a:p>
            <a:pPr marL="0" indent="0">
              <a:buFont typeface="Arial"/>
              <a:buNone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398114" y="999460"/>
            <a:ext cx="8681927" cy="5128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Arial" panose="020B0604020202020204" pitchFamily="34" charset="0"/>
              <a:buChar char="•"/>
            </a:pPr>
            <a:endParaRPr lang="en-GB" dirty="0" smtClean="0">
              <a:solidFill>
                <a:prstClr val="black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GB" dirty="0" smtClean="0">
              <a:solidFill>
                <a:prstClr val="black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GB" dirty="0">
              <a:solidFill>
                <a:prstClr val="black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GB" dirty="0" smtClean="0">
              <a:solidFill>
                <a:prstClr val="black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GB" dirty="0" smtClean="0">
              <a:solidFill>
                <a:prstClr val="black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GB" dirty="0">
              <a:solidFill>
                <a:prstClr val="black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US" dirty="0" smtClean="0">
              <a:solidFill>
                <a:prstClr val="black"/>
              </a:solidFill>
            </a:endParaRP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89" y="805078"/>
            <a:ext cx="8966852" cy="5951504"/>
          </a:xfrm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550514" y="1151860"/>
            <a:ext cx="8681927" cy="512820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Arial" panose="020B0604020202020204" pitchFamily="34" charset="0"/>
              <a:buChar char="•"/>
            </a:pPr>
            <a:r>
              <a:rPr lang="en-GB" b="1" u="sng" dirty="0" smtClean="0">
                <a:solidFill>
                  <a:prstClr val="black"/>
                </a:solidFill>
              </a:rPr>
              <a:t>St</a:t>
            </a:r>
            <a:r>
              <a:rPr lang="en-GB" b="1" dirty="0" smtClean="0">
                <a:solidFill>
                  <a:prstClr val="black"/>
                </a:solidFill>
              </a:rPr>
              <a:t>atistical </a:t>
            </a:r>
            <a:r>
              <a:rPr lang="en-GB" b="1" u="sng" dirty="0" smtClean="0">
                <a:solidFill>
                  <a:prstClr val="black"/>
                </a:solidFill>
              </a:rPr>
              <a:t>A</a:t>
            </a:r>
            <a:r>
              <a:rPr lang="en-GB" b="1" dirty="0" smtClean="0">
                <a:solidFill>
                  <a:prstClr val="black"/>
                </a:solidFill>
              </a:rPr>
              <a:t>nalysis of taxono</a:t>
            </a:r>
            <a:r>
              <a:rPr lang="en-GB" b="1" u="sng" dirty="0" smtClean="0">
                <a:solidFill>
                  <a:prstClr val="black"/>
                </a:solidFill>
              </a:rPr>
              <a:t>m</a:t>
            </a:r>
            <a:r>
              <a:rPr lang="en-GB" b="1" dirty="0" smtClean="0">
                <a:solidFill>
                  <a:prstClr val="black"/>
                </a:solidFill>
              </a:rPr>
              <a:t>ic and functional </a:t>
            </a:r>
            <a:r>
              <a:rPr lang="en-GB" b="1" u="sng" dirty="0" smtClean="0">
                <a:solidFill>
                  <a:prstClr val="black"/>
                </a:solidFill>
              </a:rPr>
              <a:t>p</a:t>
            </a:r>
            <a:r>
              <a:rPr lang="en-GB" b="1" dirty="0" smtClean="0">
                <a:solidFill>
                  <a:prstClr val="black"/>
                </a:solidFill>
              </a:rPr>
              <a:t>rofiles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GB" b="1" dirty="0" smtClean="0">
              <a:solidFill>
                <a:prstClr val="black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GB" b="1" dirty="0" smtClean="0">
                <a:solidFill>
                  <a:prstClr val="black"/>
                </a:solidFill>
              </a:rPr>
              <a:t>Infer </a:t>
            </a:r>
            <a:r>
              <a:rPr lang="en-GB" b="1" dirty="0">
                <a:solidFill>
                  <a:prstClr val="black"/>
                </a:solidFill>
              </a:rPr>
              <a:t>the biological relevance of features in a </a:t>
            </a:r>
            <a:r>
              <a:rPr lang="en-GB" b="1" dirty="0" err="1">
                <a:solidFill>
                  <a:prstClr val="black"/>
                </a:solidFill>
              </a:rPr>
              <a:t>metagenomic</a:t>
            </a:r>
            <a:r>
              <a:rPr lang="en-GB" b="1" dirty="0">
                <a:solidFill>
                  <a:prstClr val="black"/>
                </a:solidFill>
              </a:rPr>
              <a:t> </a:t>
            </a:r>
            <a:r>
              <a:rPr lang="en-GB" b="1" dirty="0" smtClean="0">
                <a:solidFill>
                  <a:prstClr val="black"/>
                </a:solidFill>
              </a:rPr>
              <a:t>profile [taxonomic or functional]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GB" b="1" dirty="0" smtClean="0">
              <a:solidFill>
                <a:prstClr val="black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GB" b="1" dirty="0" smtClean="0">
                <a:solidFill>
                  <a:prstClr val="black"/>
                </a:solidFill>
              </a:rPr>
              <a:t>Open </a:t>
            </a:r>
            <a:r>
              <a:rPr lang="en-GB" b="1" dirty="0">
                <a:solidFill>
                  <a:prstClr val="black"/>
                </a:solidFill>
              </a:rPr>
              <a:t>source [free], </a:t>
            </a:r>
            <a:r>
              <a:rPr lang="en-GB" b="1" dirty="0" err="1">
                <a:solidFill>
                  <a:prstClr val="black"/>
                </a:solidFill>
              </a:rPr>
              <a:t>linux</a:t>
            </a:r>
            <a:r>
              <a:rPr lang="en-GB" b="1" dirty="0">
                <a:solidFill>
                  <a:prstClr val="black"/>
                </a:solidFill>
              </a:rPr>
              <a:t>, Mac &amp; Windows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GB" b="1" dirty="0" smtClean="0">
              <a:solidFill>
                <a:prstClr val="black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GB" b="1" dirty="0" smtClean="0">
                <a:solidFill>
                  <a:prstClr val="black"/>
                </a:solidFill>
              </a:rPr>
              <a:t>Handles hierarchical data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GB" b="1" dirty="0" smtClean="0">
              <a:solidFill>
                <a:prstClr val="black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GB" b="1" dirty="0" smtClean="0">
                <a:solidFill>
                  <a:prstClr val="black"/>
                </a:solidFill>
              </a:rPr>
              <a:t>Easy </a:t>
            </a:r>
            <a:r>
              <a:rPr lang="en-GB" b="1" dirty="0">
                <a:solidFill>
                  <a:prstClr val="black"/>
                </a:solidFill>
              </a:rPr>
              <a:t>exploration of statistical </a:t>
            </a:r>
            <a:r>
              <a:rPr lang="en-GB" b="1" dirty="0" smtClean="0">
                <a:solidFill>
                  <a:prstClr val="black"/>
                </a:solidFill>
              </a:rPr>
              <a:t>results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GB" b="1" dirty="0" smtClean="0">
              <a:solidFill>
                <a:prstClr val="black"/>
              </a:solidFill>
            </a:endParaRPr>
          </a:p>
          <a:p>
            <a:pPr marL="3657600" lvl="8" indent="0">
              <a:buNone/>
            </a:pPr>
            <a:r>
              <a:rPr lang="en-GB" sz="1600" b="1" dirty="0" smtClean="0">
                <a:solidFill>
                  <a:prstClr val="black"/>
                </a:solidFill>
              </a:rPr>
              <a:t>                              </a:t>
            </a:r>
            <a:r>
              <a:rPr lang="en-GB" sz="2200" b="1" dirty="0" smtClean="0">
                <a:solidFill>
                  <a:prstClr val="black"/>
                </a:solidFill>
                <a:hlinkClick r:id="rId6"/>
              </a:rPr>
              <a:t>http</a:t>
            </a:r>
            <a:r>
              <a:rPr lang="en-GB" sz="2200" b="1" dirty="0">
                <a:solidFill>
                  <a:prstClr val="black"/>
                </a:solidFill>
                <a:hlinkClick r:id="rId6"/>
              </a:rPr>
              <a:t>://</a:t>
            </a:r>
            <a:r>
              <a:rPr lang="en-GB" sz="2200" b="1" dirty="0" smtClean="0">
                <a:solidFill>
                  <a:prstClr val="black"/>
                </a:solidFill>
                <a:hlinkClick r:id="rId6"/>
              </a:rPr>
              <a:t>kiwi.cs.dal.ca/Software/STAMP</a:t>
            </a:r>
            <a:r>
              <a:rPr lang="en-GB" sz="2200" b="1" dirty="0" smtClean="0">
                <a:solidFill>
                  <a:prstClr val="black"/>
                </a:solidFill>
              </a:rPr>
              <a:t>  </a:t>
            </a:r>
            <a:endParaRPr lang="en-GB" sz="2200" b="1" dirty="0">
              <a:solidFill>
                <a:prstClr val="black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GB" dirty="0" smtClean="0">
              <a:solidFill>
                <a:prstClr val="black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GB" dirty="0" smtClean="0">
              <a:solidFill>
                <a:prstClr val="black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GB" dirty="0">
              <a:solidFill>
                <a:prstClr val="black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US" dirty="0" smtClean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8566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366183" y="66675"/>
            <a:ext cx="7349067" cy="6572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2800" b="1" dirty="0" smtClean="0">
                <a:solidFill>
                  <a:prstClr val="white"/>
                </a:solidFill>
              </a:rPr>
              <a:t>STAMP – screenshots </a:t>
            </a:r>
            <a:endParaRPr lang="en-US" sz="2800" b="1" dirty="0">
              <a:solidFill>
                <a:prstClr val="white"/>
              </a:solidFill>
            </a:endParaRPr>
          </a:p>
          <a:p>
            <a:pPr marL="0" indent="0">
              <a:buFont typeface="Arial"/>
              <a:buNone/>
            </a:pPr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9172" y="1190547"/>
            <a:ext cx="3064068" cy="2557771"/>
          </a:xfrm>
          <a:ln>
            <a:solidFill>
              <a:schemeClr val="tx1"/>
            </a:solidFill>
          </a:ln>
        </p:spPr>
      </p:pic>
      <p:sp>
        <p:nvSpPr>
          <p:cNvPr id="4" name="Content Placeholder 2"/>
          <p:cNvSpPr txBox="1">
            <a:spLocks/>
          </p:cNvSpPr>
          <p:nvPr/>
        </p:nvSpPr>
        <p:spPr>
          <a:xfrm>
            <a:off x="398114" y="999460"/>
            <a:ext cx="8681927" cy="5128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Arial" panose="020B0604020202020204" pitchFamily="34" charset="0"/>
              <a:buChar char="•"/>
            </a:pPr>
            <a:endParaRPr lang="en-GB" dirty="0" smtClean="0">
              <a:solidFill>
                <a:prstClr val="black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GB" dirty="0" smtClean="0">
              <a:solidFill>
                <a:prstClr val="black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GB" dirty="0">
              <a:solidFill>
                <a:prstClr val="black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GB" dirty="0" smtClean="0">
              <a:solidFill>
                <a:prstClr val="black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GB" dirty="0" smtClean="0">
              <a:solidFill>
                <a:prstClr val="black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GB" dirty="0">
              <a:solidFill>
                <a:prstClr val="black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US" dirty="0" smtClean="0">
              <a:solidFill>
                <a:prstClr val="black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21" y="792169"/>
            <a:ext cx="5591834" cy="405627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9770" y="4274289"/>
            <a:ext cx="2353118" cy="235311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520"/>
          <a:stretch/>
        </p:blipFill>
        <p:spPr>
          <a:xfrm>
            <a:off x="507494" y="4983626"/>
            <a:ext cx="4794287" cy="175375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Box 9"/>
          <p:cNvSpPr txBox="1"/>
          <p:nvPr/>
        </p:nvSpPr>
        <p:spPr>
          <a:xfrm>
            <a:off x="531467" y="5534509"/>
            <a:ext cx="86336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8"/>
            <a:r>
              <a:rPr lang="en-GB" sz="2000" b="1" dirty="0">
                <a:solidFill>
                  <a:prstClr val="black"/>
                </a:solidFill>
                <a:hlinkClick r:id="rId8"/>
              </a:rPr>
              <a:t>http://kiwi.cs.dal.ca/Software/STAMP</a:t>
            </a:r>
            <a:r>
              <a:rPr lang="en-GB" sz="2000" b="1" dirty="0">
                <a:solidFill>
                  <a:prstClr val="black"/>
                </a:solidFill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122093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366183" y="66675"/>
            <a:ext cx="7349067" cy="6572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GB" sz="2800" b="1" dirty="0" smtClean="0">
                <a:solidFill>
                  <a:prstClr val="white"/>
                </a:solidFill>
              </a:rPr>
              <a:t>Ordination Methods</a:t>
            </a:r>
            <a:endParaRPr lang="en-US" sz="2800" b="1" dirty="0">
              <a:solidFill>
                <a:prstClr val="white"/>
              </a:solidFill>
            </a:endParaRPr>
          </a:p>
        </p:txBody>
      </p:sp>
      <p:sp>
        <p:nvSpPr>
          <p:cNvPr id="30" name="Content Placeholder 2"/>
          <p:cNvSpPr>
            <a:spLocks noGrp="1"/>
          </p:cNvSpPr>
          <p:nvPr>
            <p:ph idx="1"/>
          </p:nvPr>
        </p:nvSpPr>
        <p:spPr>
          <a:xfrm>
            <a:off x="3075148" y="6281011"/>
            <a:ext cx="5843230" cy="57522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708795" y="999459"/>
            <a:ext cx="8203626" cy="28388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>
              <a:solidFill>
                <a:prstClr val="black"/>
              </a:solidFill>
            </a:endParaRPr>
          </a:p>
          <a:p>
            <a:pPr lvl="1"/>
            <a:endParaRPr lang="en-GB" sz="2600" dirty="0">
              <a:solidFill>
                <a:prstClr val="black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914400" y="1219152"/>
            <a:ext cx="777240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defTabSz="914400">
              <a:spcBef>
                <a:spcPct val="20000"/>
              </a:spcBef>
              <a:buFont typeface="Arial" pitchFamily="34" charset="0"/>
              <a:buChar char="•"/>
            </a:pPr>
            <a:r>
              <a:rPr lang="en-GB" sz="3200" dirty="0">
                <a:solidFill>
                  <a:prstClr val="black"/>
                </a:solidFill>
              </a:rPr>
              <a:t>Ordination methods simplify multivariate data into low dimensional graphics</a:t>
            </a:r>
          </a:p>
          <a:p>
            <a:pPr marL="342900" lvl="0" indent="-342900" defTabSz="914400">
              <a:spcBef>
                <a:spcPct val="20000"/>
              </a:spcBef>
              <a:buFont typeface="Arial" pitchFamily="34" charset="0"/>
              <a:buChar char="•"/>
            </a:pPr>
            <a:endParaRPr lang="en-GB" sz="3200" dirty="0">
              <a:solidFill>
                <a:prstClr val="black"/>
              </a:solidFill>
            </a:endParaRPr>
          </a:p>
          <a:p>
            <a:pPr marL="342900" lvl="0" indent="-342900" defTabSz="914400">
              <a:spcBef>
                <a:spcPct val="20000"/>
              </a:spcBef>
              <a:buFont typeface="Arial" pitchFamily="34" charset="0"/>
              <a:buChar char="•"/>
            </a:pPr>
            <a:r>
              <a:rPr lang="en-GB" sz="3200" dirty="0">
                <a:solidFill>
                  <a:prstClr val="black"/>
                </a:solidFill>
              </a:rPr>
              <a:t>Analyses can be performed in:</a:t>
            </a:r>
          </a:p>
          <a:p>
            <a:pPr marL="742950" lvl="1" indent="-285750" defTabSz="914400">
              <a:spcBef>
                <a:spcPct val="20000"/>
              </a:spcBef>
              <a:buFont typeface="Arial" pitchFamily="34" charset="0"/>
              <a:buChar char="–"/>
            </a:pPr>
            <a:r>
              <a:rPr lang="en-GB" sz="2800" dirty="0" err="1" smtClean="0">
                <a:solidFill>
                  <a:prstClr val="black"/>
                </a:solidFill>
              </a:rPr>
              <a:t>Qiime</a:t>
            </a:r>
            <a:r>
              <a:rPr lang="en-GB" sz="2800" dirty="0" smtClean="0">
                <a:solidFill>
                  <a:prstClr val="black"/>
                </a:solidFill>
              </a:rPr>
              <a:t>, MG-RAST etc. </a:t>
            </a:r>
            <a:endParaRPr lang="en-GB" sz="2800" dirty="0">
              <a:solidFill>
                <a:prstClr val="black"/>
              </a:solidFill>
            </a:endParaRPr>
          </a:p>
          <a:p>
            <a:pPr marL="742950" lvl="1" indent="-285750" defTabSz="914400">
              <a:spcBef>
                <a:spcPct val="20000"/>
              </a:spcBef>
              <a:buFont typeface="Arial" pitchFamily="34" charset="0"/>
              <a:buChar char="–"/>
            </a:pPr>
            <a:r>
              <a:rPr lang="en-GB" sz="2800" dirty="0">
                <a:solidFill>
                  <a:prstClr val="black"/>
                </a:solidFill>
              </a:rPr>
              <a:t>R statistical software using </a:t>
            </a:r>
            <a:r>
              <a:rPr lang="en-GB" sz="2800" dirty="0" err="1" smtClean="0">
                <a:solidFill>
                  <a:prstClr val="black"/>
                </a:solidFill>
              </a:rPr>
              <a:t>phyloseq</a:t>
            </a:r>
            <a:r>
              <a:rPr lang="en-GB" sz="2800" dirty="0" smtClean="0">
                <a:solidFill>
                  <a:prstClr val="black"/>
                </a:solidFill>
              </a:rPr>
              <a:t>, vegan</a:t>
            </a:r>
            <a:r>
              <a:rPr lang="en-GB" sz="2800" dirty="0">
                <a:solidFill>
                  <a:prstClr val="black"/>
                </a:solidFill>
              </a:rPr>
              <a:t>, </a:t>
            </a:r>
            <a:r>
              <a:rPr lang="en-GB" sz="2800" dirty="0" err="1">
                <a:solidFill>
                  <a:prstClr val="black"/>
                </a:solidFill>
              </a:rPr>
              <a:t>labdsv</a:t>
            </a:r>
            <a:r>
              <a:rPr lang="en-GB" sz="2800" dirty="0">
                <a:solidFill>
                  <a:prstClr val="black"/>
                </a:solidFill>
              </a:rPr>
              <a:t> &amp; ade4 </a:t>
            </a:r>
            <a:r>
              <a:rPr lang="en-GB" sz="2800" dirty="0" smtClean="0">
                <a:solidFill>
                  <a:prstClr val="black"/>
                </a:solidFill>
              </a:rPr>
              <a:t>packages</a:t>
            </a:r>
            <a:endParaRPr lang="en-GB" sz="2200" dirty="0">
              <a:solidFill>
                <a:prstClr val="black"/>
              </a:solidFill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GB" sz="28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1820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366183" y="66675"/>
            <a:ext cx="7349067" cy="6572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800" b="1" dirty="0" smtClean="0">
                <a:solidFill>
                  <a:prstClr val="white"/>
                </a:solidFill>
              </a:rPr>
              <a:t>Rhizosphere Meta*omics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0" name="Content Placeholder 2"/>
          <p:cNvSpPr>
            <a:spLocks noGrp="1"/>
          </p:cNvSpPr>
          <p:nvPr>
            <p:ph idx="1"/>
          </p:nvPr>
        </p:nvSpPr>
        <p:spPr>
          <a:xfrm>
            <a:off x="978194" y="1233376"/>
            <a:ext cx="7666076" cy="4752753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grpSp>
        <p:nvGrpSpPr>
          <p:cNvPr id="4" name="Group 26"/>
          <p:cNvGrpSpPr/>
          <p:nvPr/>
        </p:nvGrpSpPr>
        <p:grpSpPr>
          <a:xfrm>
            <a:off x="-254577" y="964670"/>
            <a:ext cx="5504647" cy="5420235"/>
            <a:chOff x="-209480" y="544117"/>
            <a:chExt cx="5714127" cy="5500533"/>
          </a:xfrm>
        </p:grpSpPr>
        <p:sp>
          <p:nvSpPr>
            <p:cNvPr id="5" name="TextBox 4"/>
            <p:cNvSpPr txBox="1"/>
            <p:nvPr/>
          </p:nvSpPr>
          <p:spPr>
            <a:xfrm>
              <a:off x="1008256" y="560893"/>
              <a:ext cx="12387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b="1" dirty="0" smtClean="0">
                  <a:solidFill>
                    <a:prstClr val="black"/>
                  </a:solidFill>
                </a:rPr>
                <a:t>Eukaryotes</a:t>
              </a:r>
              <a:endParaRPr lang="en-GB" b="1" dirty="0">
                <a:solidFill>
                  <a:prstClr val="black"/>
                </a:solidFill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592080" y="544117"/>
              <a:ext cx="13288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b="1" dirty="0" smtClean="0">
                  <a:solidFill>
                    <a:prstClr val="black"/>
                  </a:solidFill>
                </a:rPr>
                <a:t>Prokaryotes</a:t>
              </a:r>
              <a:endParaRPr lang="en-GB" b="1" dirty="0">
                <a:solidFill>
                  <a:prstClr val="black"/>
                </a:solidFill>
              </a:endParaRPr>
            </a:p>
          </p:txBody>
        </p:sp>
        <p:pic>
          <p:nvPicPr>
            <p:cNvPr id="7" name="Picture 4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60530" y="917476"/>
              <a:ext cx="2520000" cy="2508912"/>
            </a:xfrm>
            <a:prstGeom prst="roundRect">
              <a:avLst>
                <a:gd name="adj" fmla="val 16667"/>
              </a:avLst>
            </a:prstGeom>
            <a:ln>
              <a:solidFill>
                <a:schemeClr val="tx1"/>
              </a:solidFill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pic>
          <p:nvPicPr>
            <p:cNvPr id="9" name="Picture 5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360530" y="3524650"/>
              <a:ext cx="2520000" cy="2520000"/>
            </a:xfrm>
            <a:prstGeom prst="roundRect">
              <a:avLst>
                <a:gd name="adj" fmla="val 16667"/>
              </a:avLst>
            </a:prstGeom>
            <a:ln>
              <a:solidFill>
                <a:schemeClr val="tx1"/>
              </a:solidFill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pic>
          <p:nvPicPr>
            <p:cNvPr id="10" name="Picture 6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2984646" y="903610"/>
              <a:ext cx="2520000" cy="2522778"/>
            </a:xfrm>
            <a:prstGeom prst="roundRect">
              <a:avLst>
                <a:gd name="adj" fmla="val 16667"/>
              </a:avLst>
            </a:prstGeom>
            <a:ln>
              <a:solidFill>
                <a:schemeClr val="tx1"/>
              </a:solidFill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pic>
          <p:nvPicPr>
            <p:cNvPr id="11" name="Picture 7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2984647" y="3524650"/>
              <a:ext cx="2520000" cy="2514456"/>
            </a:xfrm>
            <a:prstGeom prst="roundRect">
              <a:avLst>
                <a:gd name="adj" fmla="val 16667"/>
              </a:avLst>
            </a:prstGeom>
            <a:ln>
              <a:solidFill>
                <a:schemeClr val="tx1"/>
              </a:solidFill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sp>
          <p:nvSpPr>
            <p:cNvPr id="12" name="TextBox 11"/>
            <p:cNvSpPr txBox="1"/>
            <p:nvPr/>
          </p:nvSpPr>
          <p:spPr>
            <a:xfrm rot="16200000">
              <a:off x="-252411" y="1972343"/>
              <a:ext cx="9034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b="1" dirty="0" smtClean="0">
                  <a:solidFill>
                    <a:prstClr val="black"/>
                  </a:solidFill>
                </a:rPr>
                <a:t>Phylum</a:t>
              </a:r>
              <a:endParaRPr lang="en-GB" b="1" dirty="0">
                <a:solidFill>
                  <a:prstClr val="black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-209480" y="4606704"/>
              <a:ext cx="785793" cy="369332"/>
            </a:xfrm>
            <a:prstGeom prst="rect">
              <a:avLst/>
            </a:prstGeom>
            <a:noFill/>
            <a:scene3d>
              <a:camera prst="orthographicFront">
                <a:rot lat="0" lon="0" rev="5400000"/>
              </a:camera>
              <a:lightRig rig="threePt" dir="t"/>
            </a:scene3d>
          </p:spPr>
          <p:txBody>
            <a:bodyPr wrap="none" rtlCol="0">
              <a:spAutoFit/>
            </a:bodyPr>
            <a:lstStyle/>
            <a:p>
              <a:pPr algn="ctr"/>
              <a:r>
                <a:rPr lang="en-GB" b="1" dirty="0" smtClean="0">
                  <a:solidFill>
                    <a:prstClr val="black"/>
                  </a:solidFill>
                </a:rPr>
                <a:t>Genus</a:t>
              </a:r>
              <a:endParaRPr lang="en-GB" b="1" dirty="0">
                <a:solidFill>
                  <a:prstClr val="black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744932" y="1335950"/>
              <a:ext cx="502061" cy="3693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GB" dirty="0" smtClean="0">
                  <a:solidFill>
                    <a:prstClr val="black"/>
                  </a:solidFill>
                </a:rPr>
                <a:t>WT</a:t>
              </a:r>
              <a:endParaRPr lang="en-GB" dirty="0">
                <a:solidFill>
                  <a:prstClr val="black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264137" y="5297818"/>
              <a:ext cx="502061" cy="3693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GB" dirty="0" smtClean="0">
                  <a:solidFill>
                    <a:prstClr val="black"/>
                  </a:solidFill>
                </a:rPr>
                <a:t>WT</a:t>
              </a:r>
              <a:endParaRPr lang="en-GB" dirty="0">
                <a:solidFill>
                  <a:prstClr val="black"/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246993" y="5006455"/>
              <a:ext cx="381836" cy="3693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GB" dirty="0" smtClean="0">
                  <a:solidFill>
                    <a:prstClr val="black"/>
                  </a:solidFill>
                </a:rPr>
                <a:t>M</a:t>
              </a:r>
              <a:endParaRPr lang="en-GB" dirty="0">
                <a:solidFill>
                  <a:prstClr val="black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59826" y="2682210"/>
              <a:ext cx="381836" cy="3693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GB" dirty="0" smtClean="0">
                  <a:solidFill>
                    <a:prstClr val="black"/>
                  </a:solidFill>
                </a:rPr>
                <a:t>M</a:t>
              </a:r>
              <a:endParaRPr lang="en-GB" dirty="0">
                <a:solidFill>
                  <a:prstClr val="black"/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080278" y="2280979"/>
              <a:ext cx="381836" cy="3693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GB" dirty="0" smtClean="0">
                  <a:solidFill>
                    <a:prstClr val="black"/>
                  </a:solidFill>
                </a:rPr>
                <a:t>M</a:t>
              </a:r>
              <a:endParaRPr lang="en-GB" dirty="0">
                <a:solidFill>
                  <a:prstClr val="black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578217" y="2497544"/>
              <a:ext cx="502061" cy="3693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GB" dirty="0" smtClean="0">
                  <a:solidFill>
                    <a:prstClr val="black"/>
                  </a:solidFill>
                </a:rPr>
                <a:t>WT</a:t>
              </a:r>
              <a:endParaRPr lang="en-GB" dirty="0">
                <a:solidFill>
                  <a:prstClr val="black"/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4520920" y="5049503"/>
              <a:ext cx="381836" cy="3693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GB" dirty="0" smtClean="0">
                  <a:solidFill>
                    <a:prstClr val="black"/>
                  </a:solidFill>
                </a:rPr>
                <a:t>M</a:t>
              </a:r>
              <a:endParaRPr lang="en-GB" dirty="0">
                <a:solidFill>
                  <a:prstClr val="black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686167" y="5596635"/>
              <a:ext cx="502061" cy="3693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GB" dirty="0" smtClean="0">
                  <a:solidFill>
                    <a:prstClr val="black"/>
                  </a:solidFill>
                </a:rPr>
                <a:t>WT</a:t>
              </a:r>
              <a:endParaRPr lang="en-GB" dirty="0">
                <a:solidFill>
                  <a:prstClr val="black"/>
                </a:solidFill>
              </a:endParaRPr>
            </a:p>
          </p:txBody>
        </p:sp>
      </p:grpSp>
      <p:sp>
        <p:nvSpPr>
          <p:cNvPr id="22" name="Rounded Rectangle 21"/>
          <p:cNvSpPr/>
          <p:nvPr/>
        </p:nvSpPr>
        <p:spPr>
          <a:xfrm>
            <a:off x="5413200" y="1390390"/>
            <a:ext cx="3588296" cy="4359166"/>
          </a:xfrm>
          <a:prstGeom prst="roundRect">
            <a:avLst/>
          </a:prstGeom>
          <a:noFill/>
          <a:ln w="57150" cmpd="sng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 smtClean="0">
                <a:solidFill>
                  <a:prstClr val="black"/>
                </a:solidFill>
              </a:rPr>
              <a:t>WT vs. </a:t>
            </a:r>
            <a:r>
              <a:rPr lang="en-GB" sz="1600" b="1" i="1" dirty="0" smtClean="0">
                <a:solidFill>
                  <a:prstClr val="black"/>
                </a:solidFill>
              </a:rPr>
              <a:t>sad1</a:t>
            </a:r>
            <a:r>
              <a:rPr lang="en-GB" sz="1600" b="1" dirty="0" smtClean="0">
                <a:solidFill>
                  <a:prstClr val="black"/>
                </a:solidFill>
              </a:rPr>
              <a:t> oat rhizospheres</a:t>
            </a:r>
          </a:p>
          <a:p>
            <a:pPr algn="just"/>
            <a:endParaRPr lang="en-GB" sz="1600" i="1" dirty="0" smtClean="0">
              <a:solidFill>
                <a:prstClr val="black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sz="1600" dirty="0" smtClean="0">
                <a:solidFill>
                  <a:prstClr val="black"/>
                </a:solidFill>
              </a:rPr>
              <a:t>compared </a:t>
            </a:r>
            <a:r>
              <a:rPr lang="en-GB" sz="1600" dirty="0">
                <a:solidFill>
                  <a:prstClr val="black"/>
                </a:solidFill>
              </a:rPr>
              <a:t>community structure between a wild-type </a:t>
            </a:r>
            <a:r>
              <a:rPr lang="en-GB" sz="1600" dirty="0" smtClean="0">
                <a:solidFill>
                  <a:prstClr val="black"/>
                </a:solidFill>
              </a:rPr>
              <a:t>oat plant </a:t>
            </a:r>
            <a:r>
              <a:rPr lang="en-GB" sz="1600" dirty="0">
                <a:solidFill>
                  <a:prstClr val="black"/>
                </a:solidFill>
              </a:rPr>
              <a:t>(WT) and a mutant (M) deficient in </a:t>
            </a:r>
            <a:r>
              <a:rPr lang="en-GB" sz="1600" dirty="0" smtClean="0">
                <a:solidFill>
                  <a:prstClr val="black"/>
                </a:solidFill>
              </a:rPr>
              <a:t>[antifungal] </a:t>
            </a:r>
            <a:r>
              <a:rPr lang="en-GB" sz="1600" dirty="0" err="1" smtClean="0">
                <a:solidFill>
                  <a:prstClr val="black"/>
                </a:solidFill>
              </a:rPr>
              <a:t>avenacin</a:t>
            </a:r>
            <a:r>
              <a:rPr lang="en-GB" sz="1600" dirty="0" smtClean="0">
                <a:solidFill>
                  <a:prstClr val="black"/>
                </a:solidFill>
              </a:rPr>
              <a:t> </a:t>
            </a:r>
            <a:r>
              <a:rPr lang="en-GB" sz="1600" dirty="0" err="1" smtClean="0">
                <a:solidFill>
                  <a:prstClr val="black"/>
                </a:solidFill>
              </a:rPr>
              <a:t>prodn</a:t>
            </a:r>
            <a:r>
              <a:rPr lang="en-GB" sz="1600" dirty="0" smtClean="0">
                <a:solidFill>
                  <a:prstClr val="black"/>
                </a:solidFill>
              </a:rPr>
              <a:t>.</a:t>
            </a:r>
            <a:endParaRPr lang="en-US" sz="1600" dirty="0">
              <a:solidFill>
                <a:prstClr val="black"/>
              </a:solidFill>
            </a:endParaRPr>
          </a:p>
          <a:p>
            <a:pPr algn="ctr"/>
            <a:endParaRPr lang="en-GB" sz="1600" dirty="0" smtClean="0">
              <a:solidFill>
                <a:prstClr val="black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b="1" dirty="0" smtClean="0">
                <a:solidFill>
                  <a:prstClr val="black"/>
                </a:solidFill>
              </a:rPr>
              <a:t>Eukaryote</a:t>
            </a:r>
            <a:r>
              <a:rPr lang="en-GB" sz="1600" dirty="0" smtClean="0">
                <a:solidFill>
                  <a:prstClr val="black"/>
                </a:solidFill>
              </a:rPr>
              <a:t> community structure was profoundly changed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600" dirty="0">
              <a:solidFill>
                <a:prstClr val="black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600" dirty="0" smtClean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85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366183" y="66675"/>
            <a:ext cx="7349067" cy="6572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0" name="Content Placeholder 2"/>
          <p:cNvSpPr>
            <a:spLocks noGrp="1"/>
          </p:cNvSpPr>
          <p:nvPr>
            <p:ph idx="1"/>
          </p:nvPr>
        </p:nvSpPr>
        <p:spPr>
          <a:xfrm>
            <a:off x="153533" y="6119279"/>
            <a:ext cx="3387110" cy="575229"/>
          </a:xfrm>
        </p:spPr>
        <p:txBody>
          <a:bodyPr>
            <a:normAutofit lnSpcReduction="10000"/>
          </a:bodyPr>
          <a:lstStyle/>
          <a:p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" y="999460"/>
            <a:ext cx="4214538" cy="5128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Arial" panose="020B0604020202020204" pitchFamily="34" charset="0"/>
              <a:buChar char="•"/>
            </a:pPr>
            <a:endParaRPr lang="en-GB" dirty="0" smtClean="0">
              <a:solidFill>
                <a:prstClr val="black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GB" dirty="0" smtClean="0">
              <a:solidFill>
                <a:prstClr val="black"/>
              </a:solidFill>
            </a:endParaRPr>
          </a:p>
          <a:p>
            <a:pPr marL="457200" lvl="1" indent="0" algn="ctr">
              <a:buFont typeface="Arial"/>
              <a:buNone/>
            </a:pPr>
            <a:r>
              <a:rPr lang="en-GB" sz="2600" dirty="0" smtClean="0">
                <a:solidFill>
                  <a:prstClr val="black"/>
                </a:solidFill>
              </a:rPr>
              <a:t>Broad overview of </a:t>
            </a:r>
            <a:r>
              <a:rPr lang="en-GB" sz="2600" dirty="0" err="1" smtClean="0">
                <a:solidFill>
                  <a:prstClr val="black"/>
                </a:solidFill>
              </a:rPr>
              <a:t>bioinformatic</a:t>
            </a:r>
            <a:r>
              <a:rPr lang="en-GB" sz="2600" dirty="0" smtClean="0">
                <a:solidFill>
                  <a:prstClr val="black"/>
                </a:solidFill>
              </a:rPr>
              <a:t> </a:t>
            </a:r>
            <a:r>
              <a:rPr lang="en-GB" sz="2600" dirty="0">
                <a:solidFill>
                  <a:prstClr val="black"/>
                </a:solidFill>
              </a:rPr>
              <a:t>methods for </a:t>
            </a:r>
            <a:r>
              <a:rPr lang="en-GB" sz="2600" dirty="0" smtClean="0">
                <a:solidFill>
                  <a:prstClr val="black"/>
                </a:solidFill>
              </a:rPr>
              <a:t>functional metagenomics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GB" dirty="0">
              <a:solidFill>
                <a:prstClr val="black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GB" dirty="0" smtClean="0">
              <a:solidFill>
                <a:prstClr val="black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GB" dirty="0" smtClean="0">
              <a:solidFill>
                <a:prstClr val="black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GB" dirty="0">
              <a:solidFill>
                <a:prstClr val="black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US" dirty="0" smtClean="0">
              <a:solidFill>
                <a:prstClr val="black"/>
              </a:solidFill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369721" y="70213"/>
            <a:ext cx="7349067" cy="6572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/>
              <a:buNone/>
            </a:pPr>
            <a:r>
              <a:rPr lang="en-US" sz="2800" b="1" dirty="0" smtClean="0">
                <a:solidFill>
                  <a:prstClr val="white"/>
                </a:solidFill>
              </a:rPr>
              <a:t>Metagenomics in a Nutshell</a:t>
            </a:r>
            <a:endParaRPr lang="en-US" sz="2800" b="1" dirty="0">
              <a:solidFill>
                <a:prstClr val="white"/>
              </a:solidFill>
            </a:endParaRPr>
          </a:p>
          <a:p>
            <a:pPr marL="0" indent="0">
              <a:buFont typeface="Arial"/>
              <a:buNone/>
            </a:pPr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433774" y="831557"/>
            <a:ext cx="4582468" cy="5873072"/>
          </a:xfrm>
          <a:prstGeom prst="rect">
            <a:avLst/>
          </a:prstGeom>
          <a:noFill/>
          <a:ln w="9525">
            <a:solidFill>
              <a:sysClr val="windowText" lastClr="000000"/>
            </a:solidFill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398115" y="5478904"/>
            <a:ext cx="3816424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1400" dirty="0" smtClean="0">
                <a:solidFill>
                  <a:prstClr val="black"/>
                </a:solidFill>
              </a:rPr>
              <a:t>Morgan XC, </a:t>
            </a:r>
            <a:r>
              <a:rPr lang="en-GB" sz="1400" dirty="0" err="1" smtClean="0">
                <a:solidFill>
                  <a:prstClr val="black"/>
                </a:solidFill>
              </a:rPr>
              <a:t>Huttenhower</a:t>
            </a:r>
            <a:r>
              <a:rPr lang="en-GB" sz="1400" dirty="0" smtClean="0">
                <a:solidFill>
                  <a:prstClr val="black"/>
                </a:solidFill>
              </a:rPr>
              <a:t> C (2012) </a:t>
            </a:r>
          </a:p>
          <a:p>
            <a:r>
              <a:rPr lang="en-GB" sz="1400" dirty="0" err="1" smtClean="0">
                <a:solidFill>
                  <a:prstClr val="black"/>
                </a:solidFill>
              </a:rPr>
              <a:t>PLoS</a:t>
            </a:r>
            <a:r>
              <a:rPr lang="en-GB" sz="1400" dirty="0" smtClean="0">
                <a:solidFill>
                  <a:prstClr val="black"/>
                </a:solidFill>
              </a:rPr>
              <a:t> </a:t>
            </a:r>
            <a:r>
              <a:rPr lang="en-GB" sz="1400" dirty="0" err="1" smtClean="0">
                <a:solidFill>
                  <a:prstClr val="black"/>
                </a:solidFill>
              </a:rPr>
              <a:t>Comput</a:t>
            </a:r>
            <a:r>
              <a:rPr lang="en-GB" sz="1400" dirty="0" smtClean="0">
                <a:solidFill>
                  <a:prstClr val="black"/>
                </a:solidFill>
              </a:rPr>
              <a:t> </a:t>
            </a:r>
            <a:r>
              <a:rPr lang="en-GB" sz="1400" dirty="0" err="1" smtClean="0">
                <a:solidFill>
                  <a:prstClr val="black"/>
                </a:solidFill>
              </a:rPr>
              <a:t>Biol</a:t>
            </a:r>
            <a:r>
              <a:rPr lang="en-GB" sz="1400" dirty="0" smtClean="0">
                <a:solidFill>
                  <a:prstClr val="black"/>
                </a:solidFill>
              </a:rPr>
              <a:t> 8(12): e1002808. </a:t>
            </a:r>
            <a:endParaRPr lang="en-GB" sz="14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8139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366183" y="66675"/>
            <a:ext cx="7349067" cy="6572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0" name="Content Placeholder 2"/>
          <p:cNvSpPr>
            <a:spLocks noGrp="1"/>
          </p:cNvSpPr>
          <p:nvPr>
            <p:ph idx="1"/>
          </p:nvPr>
        </p:nvSpPr>
        <p:spPr>
          <a:xfrm>
            <a:off x="153533" y="6119279"/>
            <a:ext cx="3387110" cy="575229"/>
          </a:xfrm>
        </p:spPr>
        <p:txBody>
          <a:bodyPr>
            <a:normAutofit lnSpcReduction="10000"/>
          </a:bodyPr>
          <a:lstStyle/>
          <a:p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" y="999460"/>
            <a:ext cx="4214538" cy="5128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Arial" panose="020B0604020202020204" pitchFamily="34" charset="0"/>
              <a:buChar char="•"/>
            </a:pPr>
            <a:endParaRPr lang="en-GB" dirty="0" smtClean="0">
              <a:solidFill>
                <a:prstClr val="black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GB" dirty="0" smtClean="0">
              <a:solidFill>
                <a:prstClr val="black"/>
              </a:solidFill>
            </a:endParaRPr>
          </a:p>
          <a:p>
            <a:pPr marL="457200" lvl="1" indent="0" algn="ctr">
              <a:buFont typeface="Arial"/>
              <a:buNone/>
            </a:pPr>
            <a:r>
              <a:rPr lang="en-GB" sz="2600" dirty="0" smtClean="0">
                <a:solidFill>
                  <a:prstClr val="black"/>
                </a:solidFill>
              </a:rPr>
              <a:t>Broad overview of </a:t>
            </a:r>
            <a:r>
              <a:rPr lang="en-GB" sz="2600" dirty="0" err="1" smtClean="0">
                <a:solidFill>
                  <a:prstClr val="black"/>
                </a:solidFill>
              </a:rPr>
              <a:t>bioinformatic</a:t>
            </a:r>
            <a:r>
              <a:rPr lang="en-GB" sz="2600" dirty="0" smtClean="0">
                <a:solidFill>
                  <a:prstClr val="black"/>
                </a:solidFill>
              </a:rPr>
              <a:t> </a:t>
            </a:r>
            <a:r>
              <a:rPr lang="en-GB" sz="2600" dirty="0">
                <a:solidFill>
                  <a:prstClr val="black"/>
                </a:solidFill>
              </a:rPr>
              <a:t>methods for </a:t>
            </a:r>
            <a:r>
              <a:rPr lang="en-GB" sz="2600" dirty="0" smtClean="0">
                <a:solidFill>
                  <a:prstClr val="black"/>
                </a:solidFill>
              </a:rPr>
              <a:t>functional metagenomics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GB" dirty="0">
              <a:solidFill>
                <a:prstClr val="black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GB" dirty="0" smtClean="0">
              <a:solidFill>
                <a:prstClr val="black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GB" dirty="0" smtClean="0">
              <a:solidFill>
                <a:prstClr val="black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GB" dirty="0">
              <a:solidFill>
                <a:prstClr val="black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US" dirty="0" smtClean="0">
              <a:solidFill>
                <a:prstClr val="black"/>
              </a:solidFill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369721" y="70213"/>
            <a:ext cx="7349067" cy="6572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/>
              <a:buNone/>
            </a:pPr>
            <a:r>
              <a:rPr lang="en-US" sz="2800" b="1" dirty="0" smtClean="0">
                <a:solidFill>
                  <a:prstClr val="white"/>
                </a:solidFill>
              </a:rPr>
              <a:t>So far…</a:t>
            </a:r>
            <a:endParaRPr lang="en-US" sz="2800" b="1" dirty="0">
              <a:solidFill>
                <a:prstClr val="white"/>
              </a:solidFill>
            </a:endParaRPr>
          </a:p>
          <a:p>
            <a:pPr marL="0" indent="0">
              <a:buFont typeface="Arial"/>
              <a:buNone/>
            </a:pPr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433774" y="831557"/>
            <a:ext cx="4582468" cy="5873072"/>
          </a:xfrm>
          <a:prstGeom prst="rect">
            <a:avLst/>
          </a:prstGeom>
          <a:noFill/>
          <a:ln w="9525">
            <a:solidFill>
              <a:sysClr val="windowText" lastClr="000000"/>
            </a:solidFill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398115" y="5478904"/>
            <a:ext cx="3816424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1400" dirty="0" smtClean="0">
                <a:solidFill>
                  <a:prstClr val="black"/>
                </a:solidFill>
              </a:rPr>
              <a:t>Morgan XC, </a:t>
            </a:r>
            <a:r>
              <a:rPr lang="en-GB" sz="1400" dirty="0" err="1" smtClean="0">
                <a:solidFill>
                  <a:prstClr val="black"/>
                </a:solidFill>
              </a:rPr>
              <a:t>Huttenhower</a:t>
            </a:r>
            <a:r>
              <a:rPr lang="en-GB" sz="1400" dirty="0" smtClean="0">
                <a:solidFill>
                  <a:prstClr val="black"/>
                </a:solidFill>
              </a:rPr>
              <a:t> C (2012) </a:t>
            </a:r>
          </a:p>
          <a:p>
            <a:r>
              <a:rPr lang="en-GB" sz="1400" dirty="0" err="1" smtClean="0">
                <a:solidFill>
                  <a:prstClr val="black"/>
                </a:solidFill>
              </a:rPr>
              <a:t>PLoS</a:t>
            </a:r>
            <a:r>
              <a:rPr lang="en-GB" sz="1400" dirty="0" smtClean="0">
                <a:solidFill>
                  <a:prstClr val="black"/>
                </a:solidFill>
              </a:rPr>
              <a:t> </a:t>
            </a:r>
            <a:r>
              <a:rPr lang="en-GB" sz="1400" dirty="0" err="1" smtClean="0">
                <a:solidFill>
                  <a:prstClr val="black"/>
                </a:solidFill>
              </a:rPr>
              <a:t>Comput</a:t>
            </a:r>
            <a:r>
              <a:rPr lang="en-GB" sz="1400" dirty="0" smtClean="0">
                <a:solidFill>
                  <a:prstClr val="black"/>
                </a:solidFill>
              </a:rPr>
              <a:t> </a:t>
            </a:r>
            <a:r>
              <a:rPr lang="en-GB" sz="1400" dirty="0" err="1" smtClean="0">
                <a:solidFill>
                  <a:prstClr val="black"/>
                </a:solidFill>
              </a:rPr>
              <a:t>Biol</a:t>
            </a:r>
            <a:r>
              <a:rPr lang="en-GB" sz="1400" dirty="0" smtClean="0">
                <a:solidFill>
                  <a:prstClr val="black"/>
                </a:solidFill>
              </a:rPr>
              <a:t> 8(12): e1002808. </a:t>
            </a:r>
            <a:endParaRPr lang="en-GB" sz="1400" dirty="0">
              <a:solidFill>
                <a:prstClr val="black"/>
              </a:solidFill>
            </a:endParaRPr>
          </a:p>
        </p:txBody>
      </p:sp>
      <p:sp>
        <p:nvSpPr>
          <p:cNvPr id="5" name="Freeform 4"/>
          <p:cNvSpPr/>
          <p:nvPr/>
        </p:nvSpPr>
        <p:spPr>
          <a:xfrm>
            <a:off x="4476307" y="2594344"/>
            <a:ext cx="3115340" cy="3976577"/>
          </a:xfrm>
          <a:custGeom>
            <a:avLst/>
            <a:gdLst>
              <a:gd name="connsiteX0" fmla="*/ 2775098 w 3115340"/>
              <a:gd name="connsiteY0" fmla="*/ 1594884 h 3976577"/>
              <a:gd name="connsiteX1" fmla="*/ 2785730 w 3115340"/>
              <a:gd name="connsiteY1" fmla="*/ 1541721 h 3976577"/>
              <a:gd name="connsiteX2" fmla="*/ 2796363 w 3115340"/>
              <a:gd name="connsiteY2" fmla="*/ 1499191 h 3976577"/>
              <a:gd name="connsiteX3" fmla="*/ 2785730 w 3115340"/>
              <a:gd name="connsiteY3" fmla="*/ 1158949 h 3976577"/>
              <a:gd name="connsiteX4" fmla="*/ 2753833 w 3115340"/>
              <a:gd name="connsiteY4" fmla="*/ 1063256 h 3976577"/>
              <a:gd name="connsiteX5" fmla="*/ 2732567 w 3115340"/>
              <a:gd name="connsiteY5" fmla="*/ 988828 h 3976577"/>
              <a:gd name="connsiteX6" fmla="*/ 2711302 w 3115340"/>
              <a:gd name="connsiteY6" fmla="*/ 925033 h 3976577"/>
              <a:gd name="connsiteX7" fmla="*/ 2700670 w 3115340"/>
              <a:gd name="connsiteY7" fmla="*/ 893135 h 3976577"/>
              <a:gd name="connsiteX8" fmla="*/ 2690037 w 3115340"/>
              <a:gd name="connsiteY8" fmla="*/ 839972 h 3976577"/>
              <a:gd name="connsiteX9" fmla="*/ 2658140 w 3115340"/>
              <a:gd name="connsiteY9" fmla="*/ 786809 h 3976577"/>
              <a:gd name="connsiteX10" fmla="*/ 2636874 w 3115340"/>
              <a:gd name="connsiteY10" fmla="*/ 744279 h 3976577"/>
              <a:gd name="connsiteX11" fmla="*/ 2530549 w 3115340"/>
              <a:gd name="connsiteY11" fmla="*/ 531628 h 3976577"/>
              <a:gd name="connsiteX12" fmla="*/ 2498651 w 3115340"/>
              <a:gd name="connsiteY12" fmla="*/ 499730 h 3976577"/>
              <a:gd name="connsiteX13" fmla="*/ 2466753 w 3115340"/>
              <a:gd name="connsiteY13" fmla="*/ 446568 h 3976577"/>
              <a:gd name="connsiteX14" fmla="*/ 2392326 w 3115340"/>
              <a:gd name="connsiteY14" fmla="*/ 361507 h 3976577"/>
              <a:gd name="connsiteX15" fmla="*/ 2381693 w 3115340"/>
              <a:gd name="connsiteY15" fmla="*/ 329609 h 3976577"/>
              <a:gd name="connsiteX16" fmla="*/ 2296633 w 3115340"/>
              <a:gd name="connsiteY16" fmla="*/ 255182 h 3976577"/>
              <a:gd name="connsiteX17" fmla="*/ 2264735 w 3115340"/>
              <a:gd name="connsiteY17" fmla="*/ 244549 h 3976577"/>
              <a:gd name="connsiteX18" fmla="*/ 2169042 w 3115340"/>
              <a:gd name="connsiteY18" fmla="*/ 180754 h 3976577"/>
              <a:gd name="connsiteX19" fmla="*/ 2062716 w 3115340"/>
              <a:gd name="connsiteY19" fmla="*/ 116958 h 3976577"/>
              <a:gd name="connsiteX20" fmla="*/ 2030819 w 3115340"/>
              <a:gd name="connsiteY20" fmla="*/ 106326 h 3976577"/>
              <a:gd name="connsiteX21" fmla="*/ 1956391 w 3115340"/>
              <a:gd name="connsiteY21" fmla="*/ 85061 h 3976577"/>
              <a:gd name="connsiteX22" fmla="*/ 1903228 w 3115340"/>
              <a:gd name="connsiteY22" fmla="*/ 63796 h 3976577"/>
              <a:gd name="connsiteX23" fmla="*/ 1839433 w 3115340"/>
              <a:gd name="connsiteY23" fmla="*/ 53163 h 3976577"/>
              <a:gd name="connsiteX24" fmla="*/ 1786270 w 3115340"/>
              <a:gd name="connsiteY24" fmla="*/ 42530 h 3976577"/>
              <a:gd name="connsiteX25" fmla="*/ 1743740 w 3115340"/>
              <a:gd name="connsiteY25" fmla="*/ 31898 h 3976577"/>
              <a:gd name="connsiteX26" fmla="*/ 1679944 w 3115340"/>
              <a:gd name="connsiteY26" fmla="*/ 10633 h 3976577"/>
              <a:gd name="connsiteX27" fmla="*/ 1541721 w 3115340"/>
              <a:gd name="connsiteY27" fmla="*/ 0 h 3976577"/>
              <a:gd name="connsiteX28" fmla="*/ 1222744 w 3115340"/>
              <a:gd name="connsiteY28" fmla="*/ 10633 h 3976577"/>
              <a:gd name="connsiteX29" fmla="*/ 1127051 w 3115340"/>
              <a:gd name="connsiteY29" fmla="*/ 31898 h 3976577"/>
              <a:gd name="connsiteX30" fmla="*/ 1084521 w 3115340"/>
              <a:gd name="connsiteY30" fmla="*/ 42530 h 3976577"/>
              <a:gd name="connsiteX31" fmla="*/ 1010093 w 3115340"/>
              <a:gd name="connsiteY31" fmla="*/ 85061 h 3976577"/>
              <a:gd name="connsiteX32" fmla="*/ 946298 w 3115340"/>
              <a:gd name="connsiteY32" fmla="*/ 106326 h 3976577"/>
              <a:gd name="connsiteX33" fmla="*/ 914400 w 3115340"/>
              <a:gd name="connsiteY33" fmla="*/ 116958 h 3976577"/>
              <a:gd name="connsiteX34" fmla="*/ 871870 w 3115340"/>
              <a:gd name="connsiteY34" fmla="*/ 148856 h 3976577"/>
              <a:gd name="connsiteX35" fmla="*/ 839972 w 3115340"/>
              <a:gd name="connsiteY35" fmla="*/ 170121 h 3976577"/>
              <a:gd name="connsiteX36" fmla="*/ 754912 w 3115340"/>
              <a:gd name="connsiteY36" fmla="*/ 233916 h 3976577"/>
              <a:gd name="connsiteX37" fmla="*/ 701749 w 3115340"/>
              <a:gd name="connsiteY37" fmla="*/ 265814 h 3976577"/>
              <a:gd name="connsiteX38" fmla="*/ 637953 w 3115340"/>
              <a:gd name="connsiteY38" fmla="*/ 329609 h 3976577"/>
              <a:gd name="connsiteX39" fmla="*/ 616688 w 3115340"/>
              <a:gd name="connsiteY39" fmla="*/ 350875 h 3976577"/>
              <a:gd name="connsiteX40" fmla="*/ 584791 w 3115340"/>
              <a:gd name="connsiteY40" fmla="*/ 372140 h 3976577"/>
              <a:gd name="connsiteX41" fmla="*/ 478465 w 3115340"/>
              <a:gd name="connsiteY41" fmla="*/ 520996 h 3976577"/>
              <a:gd name="connsiteX42" fmla="*/ 446567 w 3115340"/>
              <a:gd name="connsiteY42" fmla="*/ 552893 h 3976577"/>
              <a:gd name="connsiteX43" fmla="*/ 393405 w 3115340"/>
              <a:gd name="connsiteY43" fmla="*/ 648586 h 3976577"/>
              <a:gd name="connsiteX44" fmla="*/ 318977 w 3115340"/>
              <a:gd name="connsiteY44" fmla="*/ 776177 h 3976577"/>
              <a:gd name="connsiteX45" fmla="*/ 287079 w 3115340"/>
              <a:gd name="connsiteY45" fmla="*/ 850605 h 3976577"/>
              <a:gd name="connsiteX46" fmla="*/ 276446 w 3115340"/>
              <a:gd name="connsiteY46" fmla="*/ 882503 h 3976577"/>
              <a:gd name="connsiteX47" fmla="*/ 255181 w 3115340"/>
              <a:gd name="connsiteY47" fmla="*/ 935665 h 3976577"/>
              <a:gd name="connsiteX48" fmla="*/ 233916 w 3115340"/>
              <a:gd name="connsiteY48" fmla="*/ 978196 h 3976577"/>
              <a:gd name="connsiteX49" fmla="*/ 223284 w 3115340"/>
              <a:gd name="connsiteY49" fmla="*/ 1010093 h 3976577"/>
              <a:gd name="connsiteX50" fmla="*/ 180753 w 3115340"/>
              <a:gd name="connsiteY50" fmla="*/ 1105786 h 3976577"/>
              <a:gd name="connsiteX51" fmla="*/ 148856 w 3115340"/>
              <a:gd name="connsiteY51" fmla="*/ 1201479 h 3976577"/>
              <a:gd name="connsiteX52" fmla="*/ 116958 w 3115340"/>
              <a:gd name="connsiteY52" fmla="*/ 1265275 h 3976577"/>
              <a:gd name="connsiteX53" fmla="*/ 106326 w 3115340"/>
              <a:gd name="connsiteY53" fmla="*/ 1329070 h 3976577"/>
              <a:gd name="connsiteX54" fmla="*/ 95693 w 3115340"/>
              <a:gd name="connsiteY54" fmla="*/ 1403498 h 3976577"/>
              <a:gd name="connsiteX55" fmla="*/ 74428 w 3115340"/>
              <a:gd name="connsiteY55" fmla="*/ 1467293 h 3976577"/>
              <a:gd name="connsiteX56" fmla="*/ 63795 w 3115340"/>
              <a:gd name="connsiteY56" fmla="*/ 1573619 h 3976577"/>
              <a:gd name="connsiteX57" fmla="*/ 53163 w 3115340"/>
              <a:gd name="connsiteY57" fmla="*/ 1605516 h 3976577"/>
              <a:gd name="connsiteX58" fmla="*/ 42530 w 3115340"/>
              <a:gd name="connsiteY58" fmla="*/ 1679944 h 3976577"/>
              <a:gd name="connsiteX59" fmla="*/ 31898 w 3115340"/>
              <a:gd name="connsiteY59" fmla="*/ 1818168 h 3976577"/>
              <a:gd name="connsiteX60" fmla="*/ 10633 w 3115340"/>
              <a:gd name="connsiteY60" fmla="*/ 1988289 h 3976577"/>
              <a:gd name="connsiteX61" fmla="*/ 0 w 3115340"/>
              <a:gd name="connsiteY61" fmla="*/ 2105247 h 3976577"/>
              <a:gd name="connsiteX62" fmla="*/ 10633 w 3115340"/>
              <a:gd name="connsiteY62" fmla="*/ 2392326 h 3976577"/>
              <a:gd name="connsiteX63" fmla="*/ 21265 w 3115340"/>
              <a:gd name="connsiteY63" fmla="*/ 2424223 h 3976577"/>
              <a:gd name="connsiteX64" fmla="*/ 42530 w 3115340"/>
              <a:gd name="connsiteY64" fmla="*/ 2551814 h 3976577"/>
              <a:gd name="connsiteX65" fmla="*/ 63795 w 3115340"/>
              <a:gd name="connsiteY65" fmla="*/ 2615609 h 3976577"/>
              <a:gd name="connsiteX66" fmla="*/ 74428 w 3115340"/>
              <a:gd name="connsiteY66" fmla="*/ 2668772 h 3976577"/>
              <a:gd name="connsiteX67" fmla="*/ 85060 w 3115340"/>
              <a:gd name="connsiteY67" fmla="*/ 2700670 h 3976577"/>
              <a:gd name="connsiteX68" fmla="*/ 95693 w 3115340"/>
              <a:gd name="connsiteY68" fmla="*/ 2753833 h 3976577"/>
              <a:gd name="connsiteX69" fmla="*/ 116958 w 3115340"/>
              <a:gd name="connsiteY69" fmla="*/ 2785730 h 3976577"/>
              <a:gd name="connsiteX70" fmla="*/ 159488 w 3115340"/>
              <a:gd name="connsiteY70" fmla="*/ 2892056 h 3976577"/>
              <a:gd name="connsiteX71" fmla="*/ 180753 w 3115340"/>
              <a:gd name="connsiteY71" fmla="*/ 2923954 h 3976577"/>
              <a:gd name="connsiteX72" fmla="*/ 202019 w 3115340"/>
              <a:gd name="connsiteY72" fmla="*/ 2966484 h 3976577"/>
              <a:gd name="connsiteX73" fmla="*/ 223284 w 3115340"/>
              <a:gd name="connsiteY73" fmla="*/ 3030279 h 3976577"/>
              <a:gd name="connsiteX74" fmla="*/ 276446 w 3115340"/>
              <a:gd name="connsiteY74" fmla="*/ 3104707 h 3976577"/>
              <a:gd name="connsiteX75" fmla="*/ 308344 w 3115340"/>
              <a:gd name="connsiteY75" fmla="*/ 3168503 h 3976577"/>
              <a:gd name="connsiteX76" fmla="*/ 350874 w 3115340"/>
              <a:gd name="connsiteY76" fmla="*/ 3242930 h 3976577"/>
              <a:gd name="connsiteX77" fmla="*/ 393405 w 3115340"/>
              <a:gd name="connsiteY77" fmla="*/ 3285461 h 3976577"/>
              <a:gd name="connsiteX78" fmla="*/ 467833 w 3115340"/>
              <a:gd name="connsiteY78" fmla="*/ 3402419 h 3976577"/>
              <a:gd name="connsiteX79" fmla="*/ 499730 w 3115340"/>
              <a:gd name="connsiteY79" fmla="*/ 3423684 h 3976577"/>
              <a:gd name="connsiteX80" fmla="*/ 595423 w 3115340"/>
              <a:gd name="connsiteY80" fmla="*/ 3519377 h 3976577"/>
              <a:gd name="connsiteX81" fmla="*/ 637953 w 3115340"/>
              <a:gd name="connsiteY81" fmla="*/ 3551275 h 3976577"/>
              <a:gd name="connsiteX82" fmla="*/ 659219 w 3115340"/>
              <a:gd name="connsiteY82" fmla="*/ 3572540 h 3976577"/>
              <a:gd name="connsiteX83" fmla="*/ 733646 w 3115340"/>
              <a:gd name="connsiteY83" fmla="*/ 3615070 h 3976577"/>
              <a:gd name="connsiteX84" fmla="*/ 754912 w 3115340"/>
              <a:gd name="connsiteY84" fmla="*/ 3636335 h 3976577"/>
              <a:gd name="connsiteX85" fmla="*/ 829340 w 3115340"/>
              <a:gd name="connsiteY85" fmla="*/ 3668233 h 3976577"/>
              <a:gd name="connsiteX86" fmla="*/ 903767 w 3115340"/>
              <a:gd name="connsiteY86" fmla="*/ 3700130 h 3976577"/>
              <a:gd name="connsiteX87" fmla="*/ 967563 w 3115340"/>
              <a:gd name="connsiteY87" fmla="*/ 3732028 h 3976577"/>
              <a:gd name="connsiteX88" fmla="*/ 999460 w 3115340"/>
              <a:gd name="connsiteY88" fmla="*/ 3753293 h 3976577"/>
              <a:gd name="connsiteX89" fmla="*/ 1063256 w 3115340"/>
              <a:gd name="connsiteY89" fmla="*/ 3774558 h 3976577"/>
              <a:gd name="connsiteX90" fmla="*/ 1095153 w 3115340"/>
              <a:gd name="connsiteY90" fmla="*/ 3795823 h 3976577"/>
              <a:gd name="connsiteX91" fmla="*/ 1180214 w 3115340"/>
              <a:gd name="connsiteY91" fmla="*/ 3817089 h 3976577"/>
              <a:gd name="connsiteX92" fmla="*/ 1297172 w 3115340"/>
              <a:gd name="connsiteY92" fmla="*/ 3859619 h 3976577"/>
              <a:gd name="connsiteX93" fmla="*/ 1329070 w 3115340"/>
              <a:gd name="connsiteY93" fmla="*/ 3880884 h 3976577"/>
              <a:gd name="connsiteX94" fmla="*/ 1435395 w 3115340"/>
              <a:gd name="connsiteY94" fmla="*/ 3902149 h 3976577"/>
              <a:gd name="connsiteX95" fmla="*/ 1488558 w 3115340"/>
              <a:gd name="connsiteY95" fmla="*/ 3912782 h 3976577"/>
              <a:gd name="connsiteX96" fmla="*/ 1573619 w 3115340"/>
              <a:gd name="connsiteY96" fmla="*/ 3934047 h 3976577"/>
              <a:gd name="connsiteX97" fmla="*/ 1669312 w 3115340"/>
              <a:gd name="connsiteY97" fmla="*/ 3944679 h 3976577"/>
              <a:gd name="connsiteX98" fmla="*/ 1807535 w 3115340"/>
              <a:gd name="connsiteY98" fmla="*/ 3965944 h 3976577"/>
              <a:gd name="connsiteX99" fmla="*/ 1967023 w 3115340"/>
              <a:gd name="connsiteY99" fmla="*/ 3976577 h 3976577"/>
              <a:gd name="connsiteX100" fmla="*/ 2307265 w 3115340"/>
              <a:gd name="connsiteY100" fmla="*/ 3965944 h 3976577"/>
              <a:gd name="connsiteX101" fmla="*/ 2392326 w 3115340"/>
              <a:gd name="connsiteY101" fmla="*/ 3934047 h 3976577"/>
              <a:gd name="connsiteX102" fmla="*/ 2519916 w 3115340"/>
              <a:gd name="connsiteY102" fmla="*/ 3880884 h 3976577"/>
              <a:gd name="connsiteX103" fmla="*/ 2562446 w 3115340"/>
              <a:gd name="connsiteY103" fmla="*/ 3859619 h 3976577"/>
              <a:gd name="connsiteX104" fmla="*/ 2615609 w 3115340"/>
              <a:gd name="connsiteY104" fmla="*/ 3817089 h 3976577"/>
              <a:gd name="connsiteX105" fmla="*/ 2647507 w 3115340"/>
              <a:gd name="connsiteY105" fmla="*/ 3806456 h 3976577"/>
              <a:gd name="connsiteX106" fmla="*/ 2679405 w 3115340"/>
              <a:gd name="connsiteY106" fmla="*/ 3774558 h 3976577"/>
              <a:gd name="connsiteX107" fmla="*/ 2732567 w 3115340"/>
              <a:gd name="connsiteY107" fmla="*/ 3710763 h 3976577"/>
              <a:gd name="connsiteX108" fmla="*/ 2796363 w 3115340"/>
              <a:gd name="connsiteY108" fmla="*/ 3668233 h 3976577"/>
              <a:gd name="connsiteX109" fmla="*/ 2838893 w 3115340"/>
              <a:gd name="connsiteY109" fmla="*/ 3593805 h 3976577"/>
              <a:gd name="connsiteX110" fmla="*/ 2881423 w 3115340"/>
              <a:gd name="connsiteY110" fmla="*/ 3519377 h 3976577"/>
              <a:gd name="connsiteX111" fmla="*/ 2913321 w 3115340"/>
              <a:gd name="connsiteY111" fmla="*/ 3434316 h 3976577"/>
              <a:gd name="connsiteX112" fmla="*/ 2955851 w 3115340"/>
              <a:gd name="connsiteY112" fmla="*/ 3359889 h 3976577"/>
              <a:gd name="connsiteX113" fmla="*/ 2966484 w 3115340"/>
              <a:gd name="connsiteY113" fmla="*/ 3327991 h 3976577"/>
              <a:gd name="connsiteX114" fmla="*/ 2987749 w 3115340"/>
              <a:gd name="connsiteY114" fmla="*/ 3285461 h 3976577"/>
              <a:gd name="connsiteX115" fmla="*/ 2998381 w 3115340"/>
              <a:gd name="connsiteY115" fmla="*/ 3253563 h 3976577"/>
              <a:gd name="connsiteX116" fmla="*/ 3019646 w 3115340"/>
              <a:gd name="connsiteY116" fmla="*/ 3211033 h 3976577"/>
              <a:gd name="connsiteX117" fmla="*/ 3051544 w 3115340"/>
              <a:gd name="connsiteY117" fmla="*/ 3125972 h 3976577"/>
              <a:gd name="connsiteX118" fmla="*/ 3083442 w 3115340"/>
              <a:gd name="connsiteY118" fmla="*/ 2955851 h 3976577"/>
              <a:gd name="connsiteX119" fmla="*/ 3104707 w 3115340"/>
              <a:gd name="connsiteY119" fmla="*/ 2806996 h 3976577"/>
              <a:gd name="connsiteX120" fmla="*/ 3115340 w 3115340"/>
              <a:gd name="connsiteY120" fmla="*/ 2775098 h 3976577"/>
              <a:gd name="connsiteX121" fmla="*/ 3104707 w 3115340"/>
              <a:gd name="connsiteY121" fmla="*/ 2402958 h 3976577"/>
              <a:gd name="connsiteX122" fmla="*/ 3094074 w 3115340"/>
              <a:gd name="connsiteY122" fmla="*/ 2328530 h 3976577"/>
              <a:gd name="connsiteX123" fmla="*/ 3083442 w 3115340"/>
              <a:gd name="connsiteY123" fmla="*/ 2222205 h 3976577"/>
              <a:gd name="connsiteX124" fmla="*/ 3062177 w 3115340"/>
              <a:gd name="connsiteY124" fmla="*/ 2126512 h 3976577"/>
              <a:gd name="connsiteX125" fmla="*/ 3051544 w 3115340"/>
              <a:gd name="connsiteY125" fmla="*/ 2041451 h 3976577"/>
              <a:gd name="connsiteX126" fmla="*/ 3030279 w 3115340"/>
              <a:gd name="connsiteY126" fmla="*/ 1956391 h 3976577"/>
              <a:gd name="connsiteX127" fmla="*/ 3019646 w 3115340"/>
              <a:gd name="connsiteY127" fmla="*/ 1903228 h 3976577"/>
              <a:gd name="connsiteX128" fmla="*/ 3009014 w 3115340"/>
              <a:gd name="connsiteY128" fmla="*/ 1871330 h 3976577"/>
              <a:gd name="connsiteX129" fmla="*/ 2998381 w 3115340"/>
              <a:gd name="connsiteY129" fmla="*/ 1828800 h 3976577"/>
              <a:gd name="connsiteX130" fmla="*/ 2977116 w 3115340"/>
              <a:gd name="connsiteY130" fmla="*/ 1796903 h 3976577"/>
              <a:gd name="connsiteX131" fmla="*/ 2966484 w 3115340"/>
              <a:gd name="connsiteY131" fmla="*/ 1765005 h 3976577"/>
              <a:gd name="connsiteX132" fmla="*/ 2955851 w 3115340"/>
              <a:gd name="connsiteY132" fmla="*/ 1722475 h 3976577"/>
              <a:gd name="connsiteX133" fmla="*/ 2934586 w 3115340"/>
              <a:gd name="connsiteY133" fmla="*/ 1690577 h 3976577"/>
              <a:gd name="connsiteX134" fmla="*/ 2913321 w 3115340"/>
              <a:gd name="connsiteY134" fmla="*/ 1648047 h 3976577"/>
              <a:gd name="connsiteX135" fmla="*/ 2902688 w 3115340"/>
              <a:gd name="connsiteY135" fmla="*/ 1605516 h 3976577"/>
              <a:gd name="connsiteX136" fmla="*/ 2860158 w 3115340"/>
              <a:gd name="connsiteY136" fmla="*/ 1541721 h 3976577"/>
              <a:gd name="connsiteX137" fmla="*/ 2849526 w 3115340"/>
              <a:gd name="connsiteY137" fmla="*/ 1509823 h 3976577"/>
              <a:gd name="connsiteX138" fmla="*/ 2796363 w 3115340"/>
              <a:gd name="connsiteY138" fmla="*/ 1467293 h 3976577"/>
              <a:gd name="connsiteX139" fmla="*/ 2764465 w 3115340"/>
              <a:gd name="connsiteY139" fmla="*/ 1424763 h 3976577"/>
              <a:gd name="connsiteX140" fmla="*/ 2721935 w 3115340"/>
              <a:gd name="connsiteY140" fmla="*/ 1392865 h 3976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3115340" h="3976577">
                <a:moveTo>
                  <a:pt x="2775098" y="1594884"/>
                </a:moveTo>
                <a:cubicBezTo>
                  <a:pt x="2778642" y="1577163"/>
                  <a:pt x="2781810" y="1559363"/>
                  <a:pt x="2785730" y="1541721"/>
                </a:cubicBezTo>
                <a:cubicBezTo>
                  <a:pt x="2788900" y="1527456"/>
                  <a:pt x="2796363" y="1513804"/>
                  <a:pt x="2796363" y="1499191"/>
                </a:cubicBezTo>
                <a:cubicBezTo>
                  <a:pt x="2796363" y="1385722"/>
                  <a:pt x="2792024" y="1272244"/>
                  <a:pt x="2785730" y="1158949"/>
                </a:cubicBezTo>
                <a:cubicBezTo>
                  <a:pt x="2784181" y="1131061"/>
                  <a:pt x="2762616" y="1086678"/>
                  <a:pt x="2753833" y="1063256"/>
                </a:cubicBezTo>
                <a:cubicBezTo>
                  <a:pt x="2735966" y="1015610"/>
                  <a:pt x="2749325" y="1044689"/>
                  <a:pt x="2732567" y="988828"/>
                </a:cubicBezTo>
                <a:cubicBezTo>
                  <a:pt x="2726126" y="967358"/>
                  <a:pt x="2718390" y="946298"/>
                  <a:pt x="2711302" y="925033"/>
                </a:cubicBezTo>
                <a:cubicBezTo>
                  <a:pt x="2707758" y="914400"/>
                  <a:pt x="2702868" y="904125"/>
                  <a:pt x="2700670" y="893135"/>
                </a:cubicBezTo>
                <a:cubicBezTo>
                  <a:pt x="2697126" y="875414"/>
                  <a:pt x="2696749" y="856751"/>
                  <a:pt x="2690037" y="839972"/>
                </a:cubicBezTo>
                <a:cubicBezTo>
                  <a:pt x="2682362" y="820784"/>
                  <a:pt x="2668176" y="804874"/>
                  <a:pt x="2658140" y="786809"/>
                </a:cubicBezTo>
                <a:cubicBezTo>
                  <a:pt x="2650442" y="772953"/>
                  <a:pt x="2643118" y="758848"/>
                  <a:pt x="2636874" y="744279"/>
                </a:cubicBezTo>
                <a:cubicBezTo>
                  <a:pt x="2610286" y="682242"/>
                  <a:pt x="2580100" y="581179"/>
                  <a:pt x="2530549" y="531628"/>
                </a:cubicBezTo>
                <a:lnTo>
                  <a:pt x="2498651" y="499730"/>
                </a:lnTo>
                <a:cubicBezTo>
                  <a:pt x="2476690" y="433844"/>
                  <a:pt x="2503242" y="497653"/>
                  <a:pt x="2466753" y="446568"/>
                </a:cubicBezTo>
                <a:cubicBezTo>
                  <a:pt x="2408909" y="365587"/>
                  <a:pt x="2465820" y="416628"/>
                  <a:pt x="2392326" y="361507"/>
                </a:cubicBezTo>
                <a:cubicBezTo>
                  <a:pt x="2388782" y="350874"/>
                  <a:pt x="2388207" y="338729"/>
                  <a:pt x="2381693" y="329609"/>
                </a:cubicBezTo>
                <a:cubicBezTo>
                  <a:pt x="2367494" y="309730"/>
                  <a:pt x="2319086" y="268012"/>
                  <a:pt x="2296633" y="255182"/>
                </a:cubicBezTo>
                <a:cubicBezTo>
                  <a:pt x="2286902" y="249621"/>
                  <a:pt x="2275368" y="248093"/>
                  <a:pt x="2264735" y="244549"/>
                </a:cubicBezTo>
                <a:cubicBezTo>
                  <a:pt x="2154213" y="156132"/>
                  <a:pt x="2263287" y="237301"/>
                  <a:pt x="2169042" y="180754"/>
                </a:cubicBezTo>
                <a:cubicBezTo>
                  <a:pt x="2106054" y="142961"/>
                  <a:pt x="2119426" y="141262"/>
                  <a:pt x="2062716" y="116958"/>
                </a:cubicBezTo>
                <a:cubicBezTo>
                  <a:pt x="2052415" y="112543"/>
                  <a:pt x="2041554" y="109546"/>
                  <a:pt x="2030819" y="106326"/>
                </a:cubicBezTo>
                <a:cubicBezTo>
                  <a:pt x="2006105" y="98912"/>
                  <a:pt x="1980869" y="93220"/>
                  <a:pt x="1956391" y="85061"/>
                </a:cubicBezTo>
                <a:cubicBezTo>
                  <a:pt x="1938284" y="79025"/>
                  <a:pt x="1921642" y="68818"/>
                  <a:pt x="1903228" y="63796"/>
                </a:cubicBezTo>
                <a:cubicBezTo>
                  <a:pt x="1882429" y="58124"/>
                  <a:pt x="1860644" y="57020"/>
                  <a:pt x="1839433" y="53163"/>
                </a:cubicBezTo>
                <a:cubicBezTo>
                  <a:pt x="1821653" y="49930"/>
                  <a:pt x="1803912" y="46450"/>
                  <a:pt x="1786270" y="42530"/>
                </a:cubicBezTo>
                <a:cubicBezTo>
                  <a:pt x="1772005" y="39360"/>
                  <a:pt x="1757737" y="36097"/>
                  <a:pt x="1743740" y="31898"/>
                </a:cubicBezTo>
                <a:cubicBezTo>
                  <a:pt x="1722270" y="25457"/>
                  <a:pt x="1702294" y="12352"/>
                  <a:pt x="1679944" y="10633"/>
                </a:cubicBezTo>
                <a:lnTo>
                  <a:pt x="1541721" y="0"/>
                </a:lnTo>
                <a:cubicBezTo>
                  <a:pt x="1435395" y="3544"/>
                  <a:pt x="1328965" y="4732"/>
                  <a:pt x="1222744" y="10633"/>
                </a:cubicBezTo>
                <a:cubicBezTo>
                  <a:pt x="1163187" y="13942"/>
                  <a:pt x="1171450" y="19213"/>
                  <a:pt x="1127051" y="31898"/>
                </a:cubicBezTo>
                <a:cubicBezTo>
                  <a:pt x="1113000" y="35912"/>
                  <a:pt x="1098698" y="38986"/>
                  <a:pt x="1084521" y="42530"/>
                </a:cubicBezTo>
                <a:cubicBezTo>
                  <a:pt x="1055748" y="61712"/>
                  <a:pt x="1043820" y="71570"/>
                  <a:pt x="1010093" y="85061"/>
                </a:cubicBezTo>
                <a:cubicBezTo>
                  <a:pt x="989281" y="93386"/>
                  <a:pt x="967563" y="99238"/>
                  <a:pt x="946298" y="106326"/>
                </a:cubicBezTo>
                <a:lnTo>
                  <a:pt x="914400" y="116958"/>
                </a:lnTo>
                <a:cubicBezTo>
                  <a:pt x="900223" y="127591"/>
                  <a:pt x="886290" y="138556"/>
                  <a:pt x="871870" y="148856"/>
                </a:cubicBezTo>
                <a:cubicBezTo>
                  <a:pt x="861471" y="156284"/>
                  <a:pt x="850307" y="162605"/>
                  <a:pt x="839972" y="170121"/>
                </a:cubicBezTo>
                <a:cubicBezTo>
                  <a:pt x="811309" y="190967"/>
                  <a:pt x="785303" y="215681"/>
                  <a:pt x="754912" y="233916"/>
                </a:cubicBezTo>
                <a:cubicBezTo>
                  <a:pt x="737191" y="244549"/>
                  <a:pt x="717744" y="252728"/>
                  <a:pt x="701749" y="265814"/>
                </a:cubicBezTo>
                <a:cubicBezTo>
                  <a:pt x="678473" y="284858"/>
                  <a:pt x="659218" y="308344"/>
                  <a:pt x="637953" y="329609"/>
                </a:cubicBezTo>
                <a:cubicBezTo>
                  <a:pt x="630864" y="336698"/>
                  <a:pt x="625029" y="345314"/>
                  <a:pt x="616688" y="350875"/>
                </a:cubicBezTo>
                <a:lnTo>
                  <a:pt x="584791" y="372140"/>
                </a:lnTo>
                <a:cubicBezTo>
                  <a:pt x="560646" y="408356"/>
                  <a:pt x="504834" y="494628"/>
                  <a:pt x="478465" y="520996"/>
                </a:cubicBezTo>
                <a:lnTo>
                  <a:pt x="446567" y="552893"/>
                </a:lnTo>
                <a:cubicBezTo>
                  <a:pt x="426302" y="593424"/>
                  <a:pt x="420103" y="608539"/>
                  <a:pt x="393405" y="648586"/>
                </a:cubicBezTo>
                <a:cubicBezTo>
                  <a:pt x="355630" y="705249"/>
                  <a:pt x="345920" y="695350"/>
                  <a:pt x="318977" y="776177"/>
                </a:cubicBezTo>
                <a:cubicBezTo>
                  <a:pt x="294041" y="850984"/>
                  <a:pt x="326496" y="758634"/>
                  <a:pt x="287079" y="850605"/>
                </a:cubicBezTo>
                <a:cubicBezTo>
                  <a:pt x="282664" y="860907"/>
                  <a:pt x="280381" y="872009"/>
                  <a:pt x="276446" y="882503"/>
                </a:cubicBezTo>
                <a:cubicBezTo>
                  <a:pt x="269744" y="900374"/>
                  <a:pt x="262932" y="918224"/>
                  <a:pt x="255181" y="935665"/>
                </a:cubicBezTo>
                <a:cubicBezTo>
                  <a:pt x="248744" y="950149"/>
                  <a:pt x="240160" y="963627"/>
                  <a:pt x="233916" y="978196"/>
                </a:cubicBezTo>
                <a:cubicBezTo>
                  <a:pt x="229501" y="988497"/>
                  <a:pt x="227219" y="999599"/>
                  <a:pt x="223284" y="1010093"/>
                </a:cubicBezTo>
                <a:cubicBezTo>
                  <a:pt x="202920" y="1064399"/>
                  <a:pt x="204918" y="1057458"/>
                  <a:pt x="180753" y="1105786"/>
                </a:cubicBezTo>
                <a:cubicBezTo>
                  <a:pt x="155277" y="1207693"/>
                  <a:pt x="188890" y="1081379"/>
                  <a:pt x="148856" y="1201479"/>
                </a:cubicBezTo>
                <a:cubicBezTo>
                  <a:pt x="129260" y="1260266"/>
                  <a:pt x="153036" y="1229195"/>
                  <a:pt x="116958" y="1265275"/>
                </a:cubicBezTo>
                <a:cubicBezTo>
                  <a:pt x="113414" y="1286540"/>
                  <a:pt x="109604" y="1307762"/>
                  <a:pt x="106326" y="1329070"/>
                </a:cubicBezTo>
                <a:cubicBezTo>
                  <a:pt x="102515" y="1353840"/>
                  <a:pt x="101328" y="1379079"/>
                  <a:pt x="95693" y="1403498"/>
                </a:cubicBezTo>
                <a:cubicBezTo>
                  <a:pt x="90653" y="1425339"/>
                  <a:pt x="81516" y="1446028"/>
                  <a:pt x="74428" y="1467293"/>
                </a:cubicBezTo>
                <a:cubicBezTo>
                  <a:pt x="70884" y="1502735"/>
                  <a:pt x="69211" y="1538414"/>
                  <a:pt x="63795" y="1573619"/>
                </a:cubicBezTo>
                <a:cubicBezTo>
                  <a:pt x="62091" y="1584696"/>
                  <a:pt x="55361" y="1594526"/>
                  <a:pt x="53163" y="1605516"/>
                </a:cubicBezTo>
                <a:cubicBezTo>
                  <a:pt x="48248" y="1630091"/>
                  <a:pt x="45024" y="1655007"/>
                  <a:pt x="42530" y="1679944"/>
                </a:cubicBezTo>
                <a:cubicBezTo>
                  <a:pt x="37932" y="1725925"/>
                  <a:pt x="36653" y="1772203"/>
                  <a:pt x="31898" y="1818168"/>
                </a:cubicBezTo>
                <a:cubicBezTo>
                  <a:pt x="26018" y="1875013"/>
                  <a:pt x="15807" y="1931375"/>
                  <a:pt x="10633" y="1988289"/>
                </a:cubicBezTo>
                <a:lnTo>
                  <a:pt x="0" y="2105247"/>
                </a:lnTo>
                <a:cubicBezTo>
                  <a:pt x="3544" y="2200940"/>
                  <a:pt x="4263" y="2296779"/>
                  <a:pt x="10633" y="2392326"/>
                </a:cubicBezTo>
                <a:cubicBezTo>
                  <a:pt x="11379" y="2403509"/>
                  <a:pt x="19067" y="2413233"/>
                  <a:pt x="21265" y="2424223"/>
                </a:cubicBezTo>
                <a:cubicBezTo>
                  <a:pt x="29721" y="2466503"/>
                  <a:pt x="35442" y="2509284"/>
                  <a:pt x="42530" y="2551814"/>
                </a:cubicBezTo>
                <a:cubicBezTo>
                  <a:pt x="46215" y="2573924"/>
                  <a:pt x="57897" y="2593984"/>
                  <a:pt x="63795" y="2615609"/>
                </a:cubicBezTo>
                <a:cubicBezTo>
                  <a:pt x="68550" y="2633044"/>
                  <a:pt x="70045" y="2651240"/>
                  <a:pt x="74428" y="2668772"/>
                </a:cubicBezTo>
                <a:cubicBezTo>
                  <a:pt x="77146" y="2679645"/>
                  <a:pt x="82342" y="2689797"/>
                  <a:pt x="85060" y="2700670"/>
                </a:cubicBezTo>
                <a:cubicBezTo>
                  <a:pt x="89443" y="2718202"/>
                  <a:pt x="89347" y="2736912"/>
                  <a:pt x="95693" y="2753833"/>
                </a:cubicBezTo>
                <a:cubicBezTo>
                  <a:pt x="100180" y="2765798"/>
                  <a:pt x="111603" y="2774128"/>
                  <a:pt x="116958" y="2785730"/>
                </a:cubicBezTo>
                <a:cubicBezTo>
                  <a:pt x="132954" y="2820389"/>
                  <a:pt x="138314" y="2860295"/>
                  <a:pt x="159488" y="2892056"/>
                </a:cubicBezTo>
                <a:cubicBezTo>
                  <a:pt x="166576" y="2902689"/>
                  <a:pt x="174413" y="2912859"/>
                  <a:pt x="180753" y="2923954"/>
                </a:cubicBezTo>
                <a:cubicBezTo>
                  <a:pt x="188617" y="2937716"/>
                  <a:pt x="196132" y="2951768"/>
                  <a:pt x="202019" y="2966484"/>
                </a:cubicBezTo>
                <a:cubicBezTo>
                  <a:pt x="210344" y="2987296"/>
                  <a:pt x="210850" y="3011628"/>
                  <a:pt x="223284" y="3030279"/>
                </a:cubicBezTo>
                <a:cubicBezTo>
                  <a:pt x="254379" y="3076922"/>
                  <a:pt x="236882" y="3051954"/>
                  <a:pt x="276446" y="3104707"/>
                </a:cubicBezTo>
                <a:cubicBezTo>
                  <a:pt x="295941" y="3163190"/>
                  <a:pt x="275365" y="3110790"/>
                  <a:pt x="308344" y="3168503"/>
                </a:cubicBezTo>
                <a:cubicBezTo>
                  <a:pt x="325583" y="3198672"/>
                  <a:pt x="328670" y="3217025"/>
                  <a:pt x="350874" y="3242930"/>
                </a:cubicBezTo>
                <a:cubicBezTo>
                  <a:pt x="363922" y="3258153"/>
                  <a:pt x="379228" y="3271284"/>
                  <a:pt x="393405" y="3285461"/>
                </a:cubicBezTo>
                <a:cubicBezTo>
                  <a:pt x="408873" y="3331868"/>
                  <a:pt x="417460" y="3368836"/>
                  <a:pt x="467833" y="3402419"/>
                </a:cubicBezTo>
                <a:lnTo>
                  <a:pt x="499730" y="3423684"/>
                </a:lnTo>
                <a:cubicBezTo>
                  <a:pt x="521571" y="3489205"/>
                  <a:pt x="501397" y="3448857"/>
                  <a:pt x="595423" y="3519377"/>
                </a:cubicBezTo>
                <a:cubicBezTo>
                  <a:pt x="609600" y="3530010"/>
                  <a:pt x="625422" y="3538745"/>
                  <a:pt x="637953" y="3551275"/>
                </a:cubicBezTo>
                <a:cubicBezTo>
                  <a:pt x="645042" y="3558363"/>
                  <a:pt x="650878" y="3566979"/>
                  <a:pt x="659219" y="3572540"/>
                </a:cubicBezTo>
                <a:cubicBezTo>
                  <a:pt x="724709" y="3616200"/>
                  <a:pt x="679265" y="3571565"/>
                  <a:pt x="733646" y="3615070"/>
                </a:cubicBezTo>
                <a:cubicBezTo>
                  <a:pt x="741474" y="3621332"/>
                  <a:pt x="746571" y="3630774"/>
                  <a:pt x="754912" y="3636335"/>
                </a:cubicBezTo>
                <a:cubicBezTo>
                  <a:pt x="821290" y="3680586"/>
                  <a:pt x="772631" y="3639878"/>
                  <a:pt x="829340" y="3668233"/>
                </a:cubicBezTo>
                <a:cubicBezTo>
                  <a:pt x="902764" y="3704946"/>
                  <a:pt x="815255" y="3678003"/>
                  <a:pt x="903767" y="3700130"/>
                </a:cubicBezTo>
                <a:cubicBezTo>
                  <a:pt x="995178" y="3761073"/>
                  <a:pt x="879525" y="3688009"/>
                  <a:pt x="967563" y="3732028"/>
                </a:cubicBezTo>
                <a:cubicBezTo>
                  <a:pt x="978993" y="3737743"/>
                  <a:pt x="987783" y="3748103"/>
                  <a:pt x="999460" y="3753293"/>
                </a:cubicBezTo>
                <a:cubicBezTo>
                  <a:pt x="1019944" y="3762397"/>
                  <a:pt x="1063256" y="3774558"/>
                  <a:pt x="1063256" y="3774558"/>
                </a:cubicBezTo>
                <a:cubicBezTo>
                  <a:pt x="1073888" y="3781646"/>
                  <a:pt x="1083724" y="3790108"/>
                  <a:pt x="1095153" y="3795823"/>
                </a:cubicBezTo>
                <a:cubicBezTo>
                  <a:pt x="1116950" y="3806722"/>
                  <a:pt x="1159992" y="3813045"/>
                  <a:pt x="1180214" y="3817089"/>
                </a:cubicBezTo>
                <a:cubicBezTo>
                  <a:pt x="1302300" y="3890339"/>
                  <a:pt x="1160378" y="3814020"/>
                  <a:pt x="1297172" y="3859619"/>
                </a:cubicBezTo>
                <a:cubicBezTo>
                  <a:pt x="1309295" y="3863660"/>
                  <a:pt x="1316856" y="3877126"/>
                  <a:pt x="1329070" y="3880884"/>
                </a:cubicBezTo>
                <a:cubicBezTo>
                  <a:pt x="1363615" y="3891513"/>
                  <a:pt x="1399953" y="3895061"/>
                  <a:pt x="1435395" y="3902149"/>
                </a:cubicBezTo>
                <a:cubicBezTo>
                  <a:pt x="1453116" y="3905693"/>
                  <a:pt x="1471413" y="3907067"/>
                  <a:pt x="1488558" y="3912782"/>
                </a:cubicBezTo>
                <a:cubicBezTo>
                  <a:pt x="1525662" y="3925149"/>
                  <a:pt x="1528717" y="3927632"/>
                  <a:pt x="1573619" y="3934047"/>
                </a:cubicBezTo>
                <a:cubicBezTo>
                  <a:pt x="1605390" y="3938586"/>
                  <a:pt x="1637500" y="3940437"/>
                  <a:pt x="1669312" y="3944679"/>
                </a:cubicBezTo>
                <a:cubicBezTo>
                  <a:pt x="1726528" y="3952308"/>
                  <a:pt x="1748150" y="3960545"/>
                  <a:pt x="1807535" y="3965944"/>
                </a:cubicBezTo>
                <a:cubicBezTo>
                  <a:pt x="1860597" y="3970768"/>
                  <a:pt x="1913860" y="3973033"/>
                  <a:pt x="1967023" y="3976577"/>
                </a:cubicBezTo>
                <a:cubicBezTo>
                  <a:pt x="2080437" y="3973033"/>
                  <a:pt x="2193970" y="3972238"/>
                  <a:pt x="2307265" y="3965944"/>
                </a:cubicBezTo>
                <a:cubicBezTo>
                  <a:pt x="2349983" y="3963571"/>
                  <a:pt x="2353200" y="3948719"/>
                  <a:pt x="2392326" y="3934047"/>
                </a:cubicBezTo>
                <a:cubicBezTo>
                  <a:pt x="2538888" y="3879086"/>
                  <a:pt x="2262823" y="4009430"/>
                  <a:pt x="2519916" y="3880884"/>
                </a:cubicBezTo>
                <a:cubicBezTo>
                  <a:pt x="2534093" y="3873796"/>
                  <a:pt x="2551238" y="3870826"/>
                  <a:pt x="2562446" y="3859619"/>
                </a:cubicBezTo>
                <a:cubicBezTo>
                  <a:pt x="2582225" y="3839841"/>
                  <a:pt x="2588785" y="3830501"/>
                  <a:pt x="2615609" y="3817089"/>
                </a:cubicBezTo>
                <a:cubicBezTo>
                  <a:pt x="2625634" y="3812077"/>
                  <a:pt x="2636874" y="3810000"/>
                  <a:pt x="2647507" y="3806456"/>
                </a:cubicBezTo>
                <a:cubicBezTo>
                  <a:pt x="2658140" y="3795823"/>
                  <a:pt x="2669779" y="3786110"/>
                  <a:pt x="2679405" y="3774558"/>
                </a:cubicBezTo>
                <a:cubicBezTo>
                  <a:pt x="2711735" y="3735762"/>
                  <a:pt x="2688429" y="3745093"/>
                  <a:pt x="2732567" y="3710763"/>
                </a:cubicBezTo>
                <a:cubicBezTo>
                  <a:pt x="2752741" y="3695072"/>
                  <a:pt x="2796363" y="3668233"/>
                  <a:pt x="2796363" y="3668233"/>
                </a:cubicBezTo>
                <a:cubicBezTo>
                  <a:pt x="2873491" y="3565395"/>
                  <a:pt x="2798302" y="3674987"/>
                  <a:pt x="2838893" y="3593805"/>
                </a:cubicBezTo>
                <a:cubicBezTo>
                  <a:pt x="2892284" y="3487023"/>
                  <a:pt x="2825501" y="3649860"/>
                  <a:pt x="2881423" y="3519377"/>
                </a:cubicBezTo>
                <a:cubicBezTo>
                  <a:pt x="2909028" y="3454967"/>
                  <a:pt x="2869271" y="3522417"/>
                  <a:pt x="2913321" y="3434316"/>
                </a:cubicBezTo>
                <a:cubicBezTo>
                  <a:pt x="2966717" y="3327524"/>
                  <a:pt x="2899922" y="3490388"/>
                  <a:pt x="2955851" y="3359889"/>
                </a:cubicBezTo>
                <a:cubicBezTo>
                  <a:pt x="2960266" y="3349587"/>
                  <a:pt x="2962069" y="3338293"/>
                  <a:pt x="2966484" y="3327991"/>
                </a:cubicBezTo>
                <a:cubicBezTo>
                  <a:pt x="2972728" y="3313423"/>
                  <a:pt x="2981505" y="3300029"/>
                  <a:pt x="2987749" y="3285461"/>
                </a:cubicBezTo>
                <a:cubicBezTo>
                  <a:pt x="2992164" y="3275159"/>
                  <a:pt x="2993966" y="3263865"/>
                  <a:pt x="2998381" y="3253563"/>
                </a:cubicBezTo>
                <a:cubicBezTo>
                  <a:pt x="3004625" y="3238995"/>
                  <a:pt x="3014081" y="3225874"/>
                  <a:pt x="3019646" y="3211033"/>
                </a:cubicBezTo>
                <a:cubicBezTo>
                  <a:pt x="3063079" y="3095214"/>
                  <a:pt x="2992337" y="3244389"/>
                  <a:pt x="3051544" y="3125972"/>
                </a:cubicBezTo>
                <a:cubicBezTo>
                  <a:pt x="3075211" y="2983967"/>
                  <a:pt x="3062351" y="3040211"/>
                  <a:pt x="3083442" y="2955851"/>
                </a:cubicBezTo>
                <a:cubicBezTo>
                  <a:pt x="3088041" y="2919054"/>
                  <a:pt x="3095945" y="2846423"/>
                  <a:pt x="3104707" y="2806996"/>
                </a:cubicBezTo>
                <a:cubicBezTo>
                  <a:pt x="3107138" y="2796055"/>
                  <a:pt x="3111796" y="2785731"/>
                  <a:pt x="3115340" y="2775098"/>
                </a:cubicBezTo>
                <a:cubicBezTo>
                  <a:pt x="3111796" y="2651051"/>
                  <a:pt x="3110610" y="2526915"/>
                  <a:pt x="3104707" y="2402958"/>
                </a:cubicBezTo>
                <a:cubicBezTo>
                  <a:pt x="3103515" y="2377925"/>
                  <a:pt x="3097002" y="2353420"/>
                  <a:pt x="3094074" y="2328530"/>
                </a:cubicBezTo>
                <a:cubicBezTo>
                  <a:pt x="3089912" y="2293156"/>
                  <a:pt x="3088149" y="2257511"/>
                  <a:pt x="3083442" y="2222205"/>
                </a:cubicBezTo>
                <a:cubicBezTo>
                  <a:pt x="3067686" y="2104036"/>
                  <a:pt x="3079017" y="2227552"/>
                  <a:pt x="3062177" y="2126512"/>
                </a:cubicBezTo>
                <a:cubicBezTo>
                  <a:pt x="3057479" y="2098326"/>
                  <a:pt x="3055889" y="2069693"/>
                  <a:pt x="3051544" y="2041451"/>
                </a:cubicBezTo>
                <a:cubicBezTo>
                  <a:pt x="3035868" y="1939557"/>
                  <a:pt x="3048392" y="2028840"/>
                  <a:pt x="3030279" y="1956391"/>
                </a:cubicBezTo>
                <a:cubicBezTo>
                  <a:pt x="3025896" y="1938859"/>
                  <a:pt x="3024029" y="1920760"/>
                  <a:pt x="3019646" y="1903228"/>
                </a:cubicBezTo>
                <a:cubicBezTo>
                  <a:pt x="3016928" y="1892355"/>
                  <a:pt x="3012093" y="1882107"/>
                  <a:pt x="3009014" y="1871330"/>
                </a:cubicBezTo>
                <a:cubicBezTo>
                  <a:pt x="3005000" y="1857279"/>
                  <a:pt x="3004137" y="1842231"/>
                  <a:pt x="2998381" y="1828800"/>
                </a:cubicBezTo>
                <a:cubicBezTo>
                  <a:pt x="2993347" y="1817055"/>
                  <a:pt x="2984204" y="1807535"/>
                  <a:pt x="2977116" y="1796903"/>
                </a:cubicBezTo>
                <a:cubicBezTo>
                  <a:pt x="2973572" y="1786270"/>
                  <a:pt x="2969563" y="1775782"/>
                  <a:pt x="2966484" y="1765005"/>
                </a:cubicBezTo>
                <a:cubicBezTo>
                  <a:pt x="2962470" y="1750954"/>
                  <a:pt x="2961607" y="1735906"/>
                  <a:pt x="2955851" y="1722475"/>
                </a:cubicBezTo>
                <a:cubicBezTo>
                  <a:pt x="2950817" y="1710729"/>
                  <a:pt x="2940926" y="1701672"/>
                  <a:pt x="2934586" y="1690577"/>
                </a:cubicBezTo>
                <a:cubicBezTo>
                  <a:pt x="2926722" y="1676815"/>
                  <a:pt x="2918886" y="1662888"/>
                  <a:pt x="2913321" y="1648047"/>
                </a:cubicBezTo>
                <a:cubicBezTo>
                  <a:pt x="2908190" y="1634364"/>
                  <a:pt x="2909223" y="1618587"/>
                  <a:pt x="2902688" y="1605516"/>
                </a:cubicBezTo>
                <a:cubicBezTo>
                  <a:pt x="2891258" y="1582657"/>
                  <a:pt x="2860158" y="1541721"/>
                  <a:pt x="2860158" y="1541721"/>
                </a:cubicBezTo>
                <a:cubicBezTo>
                  <a:pt x="2856614" y="1531088"/>
                  <a:pt x="2855292" y="1519434"/>
                  <a:pt x="2849526" y="1509823"/>
                </a:cubicBezTo>
                <a:cubicBezTo>
                  <a:pt x="2833745" y="1483522"/>
                  <a:pt x="2818091" y="1489021"/>
                  <a:pt x="2796363" y="1467293"/>
                </a:cubicBezTo>
                <a:cubicBezTo>
                  <a:pt x="2783832" y="1454762"/>
                  <a:pt x="2775998" y="1438218"/>
                  <a:pt x="2764465" y="1424763"/>
                </a:cubicBezTo>
                <a:cubicBezTo>
                  <a:pt x="2734976" y="1390359"/>
                  <a:pt x="2746446" y="1392865"/>
                  <a:pt x="2721935" y="1392865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7318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366183" y="66675"/>
            <a:ext cx="7349067" cy="6572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0" name="Content Placeholder 2"/>
          <p:cNvSpPr>
            <a:spLocks noGrp="1"/>
          </p:cNvSpPr>
          <p:nvPr>
            <p:ph idx="1"/>
          </p:nvPr>
        </p:nvSpPr>
        <p:spPr>
          <a:xfrm>
            <a:off x="153533" y="6119279"/>
            <a:ext cx="3387110" cy="575229"/>
          </a:xfrm>
        </p:spPr>
        <p:txBody>
          <a:bodyPr>
            <a:normAutofit lnSpcReduction="10000"/>
          </a:bodyPr>
          <a:lstStyle/>
          <a:p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" y="999460"/>
            <a:ext cx="4214538" cy="5128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Arial" panose="020B0604020202020204" pitchFamily="34" charset="0"/>
              <a:buChar char="•"/>
            </a:pPr>
            <a:endParaRPr lang="en-GB" dirty="0" smtClean="0">
              <a:solidFill>
                <a:prstClr val="black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GB" dirty="0" smtClean="0">
              <a:solidFill>
                <a:prstClr val="black"/>
              </a:solidFill>
            </a:endParaRPr>
          </a:p>
          <a:p>
            <a:pPr marL="457200" lvl="1" indent="0" algn="ctr">
              <a:buFont typeface="Arial"/>
              <a:buNone/>
            </a:pPr>
            <a:r>
              <a:rPr lang="en-GB" sz="2600" dirty="0" smtClean="0">
                <a:solidFill>
                  <a:prstClr val="black"/>
                </a:solidFill>
              </a:rPr>
              <a:t>Broad overview of </a:t>
            </a:r>
            <a:r>
              <a:rPr lang="en-GB" sz="2600" dirty="0" err="1" smtClean="0">
                <a:solidFill>
                  <a:prstClr val="black"/>
                </a:solidFill>
              </a:rPr>
              <a:t>bioinformatic</a:t>
            </a:r>
            <a:r>
              <a:rPr lang="en-GB" sz="2600" dirty="0" smtClean="0">
                <a:solidFill>
                  <a:prstClr val="black"/>
                </a:solidFill>
              </a:rPr>
              <a:t> </a:t>
            </a:r>
            <a:r>
              <a:rPr lang="en-GB" sz="2600" dirty="0">
                <a:solidFill>
                  <a:prstClr val="black"/>
                </a:solidFill>
              </a:rPr>
              <a:t>methods for </a:t>
            </a:r>
            <a:r>
              <a:rPr lang="en-GB" sz="2600" dirty="0" smtClean="0">
                <a:solidFill>
                  <a:prstClr val="black"/>
                </a:solidFill>
              </a:rPr>
              <a:t>functional metagenomics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GB" dirty="0">
              <a:solidFill>
                <a:prstClr val="black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GB" dirty="0" smtClean="0">
              <a:solidFill>
                <a:prstClr val="black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GB" dirty="0" smtClean="0">
              <a:solidFill>
                <a:prstClr val="black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GB" dirty="0">
              <a:solidFill>
                <a:prstClr val="black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US" dirty="0" smtClean="0">
              <a:solidFill>
                <a:prstClr val="black"/>
              </a:solidFill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369721" y="70213"/>
            <a:ext cx="7349067" cy="6572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/>
              <a:buNone/>
            </a:pPr>
            <a:r>
              <a:rPr lang="en-US" sz="2800" b="1" dirty="0" smtClean="0">
                <a:solidFill>
                  <a:prstClr val="white"/>
                </a:solidFill>
              </a:rPr>
              <a:t>Next…</a:t>
            </a:r>
            <a:endParaRPr lang="en-US" sz="2800" b="1" dirty="0">
              <a:solidFill>
                <a:prstClr val="white"/>
              </a:solidFill>
            </a:endParaRPr>
          </a:p>
          <a:p>
            <a:pPr marL="0" indent="0">
              <a:buFont typeface="Arial"/>
              <a:buNone/>
            </a:pPr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433774" y="831557"/>
            <a:ext cx="4582468" cy="5873072"/>
          </a:xfrm>
          <a:prstGeom prst="rect">
            <a:avLst/>
          </a:prstGeom>
          <a:noFill/>
          <a:ln w="9525">
            <a:solidFill>
              <a:sysClr val="windowText" lastClr="000000"/>
            </a:solidFill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398115" y="5478904"/>
            <a:ext cx="3816424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1400" dirty="0" smtClean="0">
                <a:solidFill>
                  <a:prstClr val="black"/>
                </a:solidFill>
              </a:rPr>
              <a:t>Morgan XC, </a:t>
            </a:r>
            <a:r>
              <a:rPr lang="en-GB" sz="1400" dirty="0" err="1" smtClean="0">
                <a:solidFill>
                  <a:prstClr val="black"/>
                </a:solidFill>
              </a:rPr>
              <a:t>Huttenhower</a:t>
            </a:r>
            <a:r>
              <a:rPr lang="en-GB" sz="1400" dirty="0" smtClean="0">
                <a:solidFill>
                  <a:prstClr val="black"/>
                </a:solidFill>
              </a:rPr>
              <a:t> C (2012) </a:t>
            </a:r>
          </a:p>
          <a:p>
            <a:r>
              <a:rPr lang="en-GB" sz="1400" dirty="0" err="1" smtClean="0">
                <a:solidFill>
                  <a:prstClr val="black"/>
                </a:solidFill>
              </a:rPr>
              <a:t>PLoS</a:t>
            </a:r>
            <a:r>
              <a:rPr lang="en-GB" sz="1400" dirty="0" smtClean="0">
                <a:solidFill>
                  <a:prstClr val="black"/>
                </a:solidFill>
              </a:rPr>
              <a:t> </a:t>
            </a:r>
            <a:r>
              <a:rPr lang="en-GB" sz="1400" dirty="0" err="1" smtClean="0">
                <a:solidFill>
                  <a:prstClr val="black"/>
                </a:solidFill>
              </a:rPr>
              <a:t>Comput</a:t>
            </a:r>
            <a:r>
              <a:rPr lang="en-GB" sz="1400" dirty="0" smtClean="0">
                <a:solidFill>
                  <a:prstClr val="black"/>
                </a:solidFill>
              </a:rPr>
              <a:t> </a:t>
            </a:r>
            <a:r>
              <a:rPr lang="en-GB" sz="1400" dirty="0" err="1" smtClean="0">
                <a:solidFill>
                  <a:prstClr val="black"/>
                </a:solidFill>
              </a:rPr>
              <a:t>Biol</a:t>
            </a:r>
            <a:r>
              <a:rPr lang="en-GB" sz="1400" dirty="0" smtClean="0">
                <a:solidFill>
                  <a:prstClr val="black"/>
                </a:solidFill>
              </a:rPr>
              <a:t> 8(12): e1002808. </a:t>
            </a:r>
            <a:endParaRPr lang="en-GB" sz="1400" dirty="0">
              <a:solidFill>
                <a:prstClr val="black"/>
              </a:solidFill>
            </a:endParaRPr>
          </a:p>
        </p:txBody>
      </p:sp>
      <p:sp>
        <p:nvSpPr>
          <p:cNvPr id="5" name="Freeform 4"/>
          <p:cNvSpPr/>
          <p:nvPr/>
        </p:nvSpPr>
        <p:spPr>
          <a:xfrm>
            <a:off x="4125433" y="201623"/>
            <a:ext cx="5018567" cy="2573476"/>
          </a:xfrm>
          <a:custGeom>
            <a:avLst/>
            <a:gdLst>
              <a:gd name="connsiteX0" fmla="*/ 4763386 w 5869172"/>
              <a:gd name="connsiteY0" fmla="*/ 574555 h 3051941"/>
              <a:gd name="connsiteX1" fmla="*/ 4710223 w 5869172"/>
              <a:gd name="connsiteY1" fmla="*/ 532025 h 3051941"/>
              <a:gd name="connsiteX2" fmla="*/ 4678325 w 5869172"/>
              <a:gd name="connsiteY2" fmla="*/ 500127 h 3051941"/>
              <a:gd name="connsiteX3" fmla="*/ 4603897 w 5869172"/>
              <a:gd name="connsiteY3" fmla="*/ 457597 h 3051941"/>
              <a:gd name="connsiteX4" fmla="*/ 4497572 w 5869172"/>
              <a:gd name="connsiteY4" fmla="*/ 393801 h 3051941"/>
              <a:gd name="connsiteX5" fmla="*/ 4423144 w 5869172"/>
              <a:gd name="connsiteY5" fmla="*/ 351271 h 3051941"/>
              <a:gd name="connsiteX6" fmla="*/ 4391246 w 5869172"/>
              <a:gd name="connsiteY6" fmla="*/ 340638 h 3051941"/>
              <a:gd name="connsiteX7" fmla="*/ 4295553 w 5869172"/>
              <a:gd name="connsiteY7" fmla="*/ 308741 h 3051941"/>
              <a:gd name="connsiteX8" fmla="*/ 4253023 w 5869172"/>
              <a:gd name="connsiteY8" fmla="*/ 276843 h 3051941"/>
              <a:gd name="connsiteX9" fmla="*/ 4199860 w 5869172"/>
              <a:gd name="connsiteY9" fmla="*/ 266211 h 3051941"/>
              <a:gd name="connsiteX10" fmla="*/ 4146697 w 5869172"/>
              <a:gd name="connsiteY10" fmla="*/ 244945 h 3051941"/>
              <a:gd name="connsiteX11" fmla="*/ 4104167 w 5869172"/>
              <a:gd name="connsiteY11" fmla="*/ 234313 h 3051941"/>
              <a:gd name="connsiteX12" fmla="*/ 4008474 w 5869172"/>
              <a:gd name="connsiteY12" fmla="*/ 202415 h 3051941"/>
              <a:gd name="connsiteX13" fmla="*/ 3955311 w 5869172"/>
              <a:gd name="connsiteY13" fmla="*/ 181150 h 3051941"/>
              <a:gd name="connsiteX14" fmla="*/ 3902148 w 5869172"/>
              <a:gd name="connsiteY14" fmla="*/ 170518 h 3051941"/>
              <a:gd name="connsiteX15" fmla="*/ 3774558 w 5869172"/>
              <a:gd name="connsiteY15" fmla="*/ 138620 h 3051941"/>
              <a:gd name="connsiteX16" fmla="*/ 3700130 w 5869172"/>
              <a:gd name="connsiteY16" fmla="*/ 117355 h 3051941"/>
              <a:gd name="connsiteX17" fmla="*/ 3646967 w 5869172"/>
              <a:gd name="connsiteY17" fmla="*/ 106722 h 3051941"/>
              <a:gd name="connsiteX18" fmla="*/ 3615069 w 5869172"/>
              <a:gd name="connsiteY18" fmla="*/ 96090 h 3051941"/>
              <a:gd name="connsiteX19" fmla="*/ 3498111 w 5869172"/>
              <a:gd name="connsiteY19" fmla="*/ 85457 h 3051941"/>
              <a:gd name="connsiteX20" fmla="*/ 3285460 w 5869172"/>
              <a:gd name="connsiteY20" fmla="*/ 53559 h 3051941"/>
              <a:gd name="connsiteX21" fmla="*/ 3221665 w 5869172"/>
              <a:gd name="connsiteY21" fmla="*/ 42927 h 3051941"/>
              <a:gd name="connsiteX22" fmla="*/ 3040911 w 5869172"/>
              <a:gd name="connsiteY22" fmla="*/ 21662 h 3051941"/>
              <a:gd name="connsiteX23" fmla="*/ 2838893 w 5869172"/>
              <a:gd name="connsiteY23" fmla="*/ 397 h 3051941"/>
              <a:gd name="connsiteX24" fmla="*/ 2147776 w 5869172"/>
              <a:gd name="connsiteY24" fmla="*/ 11029 h 3051941"/>
              <a:gd name="connsiteX25" fmla="*/ 2020186 w 5869172"/>
              <a:gd name="connsiteY25" fmla="*/ 21662 h 3051941"/>
              <a:gd name="connsiteX26" fmla="*/ 1818167 w 5869172"/>
              <a:gd name="connsiteY26" fmla="*/ 32294 h 3051941"/>
              <a:gd name="connsiteX27" fmla="*/ 1711841 w 5869172"/>
              <a:gd name="connsiteY27" fmla="*/ 53559 h 3051941"/>
              <a:gd name="connsiteX28" fmla="*/ 1605516 w 5869172"/>
              <a:gd name="connsiteY28" fmla="*/ 64192 h 3051941"/>
              <a:gd name="connsiteX29" fmla="*/ 1541720 w 5869172"/>
              <a:gd name="connsiteY29" fmla="*/ 74825 h 3051941"/>
              <a:gd name="connsiteX30" fmla="*/ 1488558 w 5869172"/>
              <a:gd name="connsiteY30" fmla="*/ 96090 h 3051941"/>
              <a:gd name="connsiteX31" fmla="*/ 1371600 w 5869172"/>
              <a:gd name="connsiteY31" fmla="*/ 117355 h 3051941"/>
              <a:gd name="connsiteX32" fmla="*/ 1318437 w 5869172"/>
              <a:gd name="connsiteY32" fmla="*/ 138620 h 3051941"/>
              <a:gd name="connsiteX33" fmla="*/ 1201479 w 5869172"/>
              <a:gd name="connsiteY33" fmla="*/ 170518 h 3051941"/>
              <a:gd name="connsiteX34" fmla="*/ 1158948 w 5869172"/>
              <a:gd name="connsiteY34" fmla="*/ 191783 h 3051941"/>
              <a:gd name="connsiteX35" fmla="*/ 1052623 w 5869172"/>
              <a:gd name="connsiteY35" fmla="*/ 223680 h 3051941"/>
              <a:gd name="connsiteX36" fmla="*/ 999460 w 5869172"/>
              <a:gd name="connsiteY36" fmla="*/ 234313 h 3051941"/>
              <a:gd name="connsiteX37" fmla="*/ 903767 w 5869172"/>
              <a:gd name="connsiteY37" fmla="*/ 287476 h 3051941"/>
              <a:gd name="connsiteX38" fmla="*/ 861237 w 5869172"/>
              <a:gd name="connsiteY38" fmla="*/ 298108 h 3051941"/>
              <a:gd name="connsiteX39" fmla="*/ 776176 w 5869172"/>
              <a:gd name="connsiteY39" fmla="*/ 340638 h 3051941"/>
              <a:gd name="connsiteX40" fmla="*/ 744279 w 5869172"/>
              <a:gd name="connsiteY40" fmla="*/ 351271 h 3051941"/>
              <a:gd name="connsiteX41" fmla="*/ 669851 w 5869172"/>
              <a:gd name="connsiteY41" fmla="*/ 383169 h 3051941"/>
              <a:gd name="connsiteX42" fmla="*/ 574158 w 5869172"/>
              <a:gd name="connsiteY42" fmla="*/ 446964 h 3051941"/>
              <a:gd name="connsiteX43" fmla="*/ 520995 w 5869172"/>
              <a:gd name="connsiteY43" fmla="*/ 468229 h 3051941"/>
              <a:gd name="connsiteX44" fmla="*/ 457200 w 5869172"/>
              <a:gd name="connsiteY44" fmla="*/ 510759 h 3051941"/>
              <a:gd name="connsiteX45" fmla="*/ 435934 w 5869172"/>
              <a:gd name="connsiteY45" fmla="*/ 542657 h 3051941"/>
              <a:gd name="connsiteX46" fmla="*/ 393404 w 5869172"/>
              <a:gd name="connsiteY46" fmla="*/ 563922 h 3051941"/>
              <a:gd name="connsiteX47" fmla="*/ 329609 w 5869172"/>
              <a:gd name="connsiteY47" fmla="*/ 627718 h 3051941"/>
              <a:gd name="connsiteX48" fmla="*/ 276446 w 5869172"/>
              <a:gd name="connsiteY48" fmla="*/ 680880 h 3051941"/>
              <a:gd name="connsiteX49" fmla="*/ 202018 w 5869172"/>
              <a:gd name="connsiteY49" fmla="*/ 797838 h 3051941"/>
              <a:gd name="connsiteX50" fmla="*/ 180753 w 5869172"/>
              <a:gd name="connsiteY50" fmla="*/ 840369 h 3051941"/>
              <a:gd name="connsiteX51" fmla="*/ 159488 w 5869172"/>
              <a:gd name="connsiteY51" fmla="*/ 893531 h 3051941"/>
              <a:gd name="connsiteX52" fmla="*/ 95693 w 5869172"/>
              <a:gd name="connsiteY52" fmla="*/ 1010490 h 3051941"/>
              <a:gd name="connsiteX53" fmla="*/ 74427 w 5869172"/>
              <a:gd name="connsiteY53" fmla="*/ 1106183 h 3051941"/>
              <a:gd name="connsiteX54" fmla="*/ 53162 w 5869172"/>
              <a:gd name="connsiteY54" fmla="*/ 1180611 h 3051941"/>
              <a:gd name="connsiteX55" fmla="*/ 42530 w 5869172"/>
              <a:gd name="connsiteY55" fmla="*/ 1233773 h 3051941"/>
              <a:gd name="connsiteX56" fmla="*/ 31897 w 5869172"/>
              <a:gd name="connsiteY56" fmla="*/ 1276304 h 3051941"/>
              <a:gd name="connsiteX57" fmla="*/ 21265 w 5869172"/>
              <a:gd name="connsiteY57" fmla="*/ 1329466 h 3051941"/>
              <a:gd name="connsiteX58" fmla="*/ 10632 w 5869172"/>
              <a:gd name="connsiteY58" fmla="*/ 1371997 h 3051941"/>
              <a:gd name="connsiteX59" fmla="*/ 0 w 5869172"/>
              <a:gd name="connsiteY59" fmla="*/ 1446425 h 3051941"/>
              <a:gd name="connsiteX60" fmla="*/ 21265 w 5869172"/>
              <a:gd name="connsiteY60" fmla="*/ 1712238 h 3051941"/>
              <a:gd name="connsiteX61" fmla="*/ 42530 w 5869172"/>
              <a:gd name="connsiteY61" fmla="*/ 1765401 h 3051941"/>
              <a:gd name="connsiteX62" fmla="*/ 53162 w 5869172"/>
              <a:gd name="connsiteY62" fmla="*/ 1807931 h 3051941"/>
              <a:gd name="connsiteX63" fmla="*/ 63795 w 5869172"/>
              <a:gd name="connsiteY63" fmla="*/ 1861094 h 3051941"/>
              <a:gd name="connsiteX64" fmla="*/ 85060 w 5869172"/>
              <a:gd name="connsiteY64" fmla="*/ 1892992 h 3051941"/>
              <a:gd name="connsiteX65" fmla="*/ 116958 w 5869172"/>
              <a:gd name="connsiteY65" fmla="*/ 1946155 h 3051941"/>
              <a:gd name="connsiteX66" fmla="*/ 138223 w 5869172"/>
              <a:gd name="connsiteY66" fmla="*/ 1999318 h 3051941"/>
              <a:gd name="connsiteX67" fmla="*/ 191386 w 5869172"/>
              <a:gd name="connsiteY67" fmla="*/ 2084378 h 3051941"/>
              <a:gd name="connsiteX68" fmla="*/ 223283 w 5869172"/>
              <a:gd name="connsiteY68" fmla="*/ 2137541 h 3051941"/>
              <a:gd name="connsiteX69" fmla="*/ 265814 w 5869172"/>
              <a:gd name="connsiteY69" fmla="*/ 2180071 h 3051941"/>
              <a:gd name="connsiteX70" fmla="*/ 340241 w 5869172"/>
              <a:gd name="connsiteY70" fmla="*/ 2275764 h 3051941"/>
              <a:gd name="connsiteX71" fmla="*/ 446567 w 5869172"/>
              <a:gd name="connsiteY71" fmla="*/ 2360825 h 3051941"/>
              <a:gd name="connsiteX72" fmla="*/ 606055 w 5869172"/>
              <a:gd name="connsiteY72" fmla="*/ 2509680 h 3051941"/>
              <a:gd name="connsiteX73" fmla="*/ 669851 w 5869172"/>
              <a:gd name="connsiteY73" fmla="*/ 2541578 h 3051941"/>
              <a:gd name="connsiteX74" fmla="*/ 723014 w 5869172"/>
              <a:gd name="connsiteY74" fmla="*/ 2584108 h 3051941"/>
              <a:gd name="connsiteX75" fmla="*/ 850604 w 5869172"/>
              <a:gd name="connsiteY75" fmla="*/ 2647904 h 3051941"/>
              <a:gd name="connsiteX76" fmla="*/ 988827 w 5869172"/>
              <a:gd name="connsiteY76" fmla="*/ 2722331 h 3051941"/>
              <a:gd name="connsiteX77" fmla="*/ 1063255 w 5869172"/>
              <a:gd name="connsiteY77" fmla="*/ 2764862 h 3051941"/>
              <a:gd name="connsiteX78" fmla="*/ 1350334 w 5869172"/>
              <a:gd name="connsiteY78" fmla="*/ 2849922 h 3051941"/>
              <a:gd name="connsiteX79" fmla="*/ 1552353 w 5869172"/>
              <a:gd name="connsiteY79" fmla="*/ 2913718 h 3051941"/>
              <a:gd name="connsiteX80" fmla="*/ 1892595 w 5869172"/>
              <a:gd name="connsiteY80" fmla="*/ 2966880 h 3051941"/>
              <a:gd name="connsiteX81" fmla="*/ 2009553 w 5869172"/>
              <a:gd name="connsiteY81" fmla="*/ 2988145 h 3051941"/>
              <a:gd name="connsiteX82" fmla="*/ 2243469 w 5869172"/>
              <a:gd name="connsiteY82" fmla="*/ 3009411 h 3051941"/>
              <a:gd name="connsiteX83" fmla="*/ 2360427 w 5869172"/>
              <a:gd name="connsiteY83" fmla="*/ 3030676 h 3051941"/>
              <a:gd name="connsiteX84" fmla="*/ 2594344 w 5869172"/>
              <a:gd name="connsiteY84" fmla="*/ 3051941 h 3051941"/>
              <a:gd name="connsiteX85" fmla="*/ 3317358 w 5869172"/>
              <a:gd name="connsiteY85" fmla="*/ 3041308 h 3051941"/>
              <a:gd name="connsiteX86" fmla="*/ 3444948 w 5869172"/>
              <a:gd name="connsiteY86" fmla="*/ 3009411 h 3051941"/>
              <a:gd name="connsiteX87" fmla="*/ 3593804 w 5869172"/>
              <a:gd name="connsiteY87" fmla="*/ 2998778 h 3051941"/>
              <a:gd name="connsiteX88" fmla="*/ 3944679 w 5869172"/>
              <a:gd name="connsiteY88" fmla="*/ 2945615 h 3051941"/>
              <a:gd name="connsiteX89" fmla="*/ 4051004 w 5869172"/>
              <a:gd name="connsiteY89" fmla="*/ 2913718 h 3051941"/>
              <a:gd name="connsiteX90" fmla="*/ 4146697 w 5869172"/>
              <a:gd name="connsiteY90" fmla="*/ 2881820 h 3051941"/>
              <a:gd name="connsiteX91" fmla="*/ 4369981 w 5869172"/>
              <a:gd name="connsiteY91" fmla="*/ 2828657 h 3051941"/>
              <a:gd name="connsiteX92" fmla="*/ 4465674 w 5869172"/>
              <a:gd name="connsiteY92" fmla="*/ 2786127 h 3051941"/>
              <a:gd name="connsiteX93" fmla="*/ 4572000 w 5869172"/>
              <a:gd name="connsiteY93" fmla="*/ 2743597 h 3051941"/>
              <a:gd name="connsiteX94" fmla="*/ 4699590 w 5869172"/>
              <a:gd name="connsiteY94" fmla="*/ 2679801 h 3051941"/>
              <a:gd name="connsiteX95" fmla="*/ 4805916 w 5869172"/>
              <a:gd name="connsiteY95" fmla="*/ 2647904 h 3051941"/>
              <a:gd name="connsiteX96" fmla="*/ 4901609 w 5869172"/>
              <a:gd name="connsiteY96" fmla="*/ 2584108 h 3051941"/>
              <a:gd name="connsiteX97" fmla="*/ 5007934 w 5869172"/>
              <a:gd name="connsiteY97" fmla="*/ 2541578 h 3051941"/>
              <a:gd name="connsiteX98" fmla="*/ 5178055 w 5869172"/>
              <a:gd name="connsiteY98" fmla="*/ 2413987 h 3051941"/>
              <a:gd name="connsiteX99" fmla="*/ 5273748 w 5869172"/>
              <a:gd name="connsiteY99" fmla="*/ 2360825 h 3051941"/>
              <a:gd name="connsiteX100" fmla="*/ 5348176 w 5869172"/>
              <a:gd name="connsiteY100" fmla="*/ 2286397 h 3051941"/>
              <a:gd name="connsiteX101" fmla="*/ 5422604 w 5869172"/>
              <a:gd name="connsiteY101" fmla="*/ 2222601 h 3051941"/>
              <a:gd name="connsiteX102" fmla="*/ 5497032 w 5869172"/>
              <a:gd name="connsiteY102" fmla="*/ 2137541 h 3051941"/>
              <a:gd name="connsiteX103" fmla="*/ 5571460 w 5869172"/>
              <a:gd name="connsiteY103" fmla="*/ 2073745 h 3051941"/>
              <a:gd name="connsiteX104" fmla="*/ 5624623 w 5869172"/>
              <a:gd name="connsiteY104" fmla="*/ 1999318 h 3051941"/>
              <a:gd name="connsiteX105" fmla="*/ 5720316 w 5869172"/>
              <a:gd name="connsiteY105" fmla="*/ 1871727 h 3051941"/>
              <a:gd name="connsiteX106" fmla="*/ 5784111 w 5869172"/>
              <a:gd name="connsiteY106" fmla="*/ 1765401 h 3051941"/>
              <a:gd name="connsiteX107" fmla="*/ 5837274 w 5869172"/>
              <a:gd name="connsiteY107" fmla="*/ 1627178 h 3051941"/>
              <a:gd name="connsiteX108" fmla="*/ 5847907 w 5869172"/>
              <a:gd name="connsiteY108" fmla="*/ 1552750 h 3051941"/>
              <a:gd name="connsiteX109" fmla="*/ 5858539 w 5869172"/>
              <a:gd name="connsiteY109" fmla="*/ 1425159 h 3051941"/>
              <a:gd name="connsiteX110" fmla="*/ 5869172 w 5869172"/>
              <a:gd name="connsiteY110" fmla="*/ 1318834 h 3051941"/>
              <a:gd name="connsiteX111" fmla="*/ 5858539 w 5869172"/>
              <a:gd name="connsiteY111" fmla="*/ 999857 h 3051941"/>
              <a:gd name="connsiteX112" fmla="*/ 5837274 w 5869172"/>
              <a:gd name="connsiteY112" fmla="*/ 914797 h 3051941"/>
              <a:gd name="connsiteX113" fmla="*/ 5805376 w 5869172"/>
              <a:gd name="connsiteY113" fmla="*/ 872266 h 3051941"/>
              <a:gd name="connsiteX114" fmla="*/ 5730948 w 5869172"/>
              <a:gd name="connsiteY114" fmla="*/ 691513 h 3051941"/>
              <a:gd name="connsiteX115" fmla="*/ 5677786 w 5869172"/>
              <a:gd name="connsiteY115" fmla="*/ 595820 h 3051941"/>
              <a:gd name="connsiteX116" fmla="*/ 5656520 w 5869172"/>
              <a:gd name="connsiteY116" fmla="*/ 574555 h 3051941"/>
              <a:gd name="connsiteX117" fmla="*/ 5571460 w 5869172"/>
              <a:gd name="connsiteY117" fmla="*/ 478862 h 3051941"/>
              <a:gd name="connsiteX118" fmla="*/ 5539562 w 5869172"/>
              <a:gd name="connsiteY118" fmla="*/ 457597 h 3051941"/>
              <a:gd name="connsiteX119" fmla="*/ 5475767 w 5869172"/>
              <a:gd name="connsiteY119" fmla="*/ 404434 h 3051941"/>
              <a:gd name="connsiteX120" fmla="*/ 5443869 w 5869172"/>
              <a:gd name="connsiteY120" fmla="*/ 393801 h 3051941"/>
              <a:gd name="connsiteX121" fmla="*/ 5369441 w 5869172"/>
              <a:gd name="connsiteY121" fmla="*/ 361904 h 3051941"/>
              <a:gd name="connsiteX122" fmla="*/ 5337544 w 5869172"/>
              <a:gd name="connsiteY122" fmla="*/ 340638 h 3051941"/>
              <a:gd name="connsiteX123" fmla="*/ 5220586 w 5869172"/>
              <a:gd name="connsiteY123" fmla="*/ 298108 h 3051941"/>
              <a:gd name="connsiteX124" fmla="*/ 5156790 w 5869172"/>
              <a:gd name="connsiteY124" fmla="*/ 287476 h 3051941"/>
              <a:gd name="connsiteX125" fmla="*/ 5103627 w 5869172"/>
              <a:gd name="connsiteY125" fmla="*/ 276843 h 3051941"/>
              <a:gd name="connsiteX126" fmla="*/ 5071730 w 5869172"/>
              <a:gd name="connsiteY126" fmla="*/ 266211 h 3051941"/>
              <a:gd name="connsiteX127" fmla="*/ 4986669 w 5869172"/>
              <a:gd name="connsiteY127" fmla="*/ 255578 h 3051941"/>
              <a:gd name="connsiteX128" fmla="*/ 4944139 w 5869172"/>
              <a:gd name="connsiteY128" fmla="*/ 244945 h 3051941"/>
              <a:gd name="connsiteX129" fmla="*/ 4688958 w 5869172"/>
              <a:gd name="connsiteY129" fmla="*/ 223680 h 3051941"/>
              <a:gd name="connsiteX130" fmla="*/ 4433776 w 5869172"/>
              <a:gd name="connsiteY130" fmla="*/ 244945 h 3051941"/>
              <a:gd name="connsiteX131" fmla="*/ 4391246 w 5869172"/>
              <a:gd name="connsiteY131" fmla="*/ 255578 h 3051941"/>
              <a:gd name="connsiteX132" fmla="*/ 4306186 w 5869172"/>
              <a:gd name="connsiteY132" fmla="*/ 287476 h 3051941"/>
              <a:gd name="connsiteX133" fmla="*/ 4274288 w 5869172"/>
              <a:gd name="connsiteY133" fmla="*/ 308741 h 3051941"/>
              <a:gd name="connsiteX134" fmla="*/ 4178595 w 5869172"/>
              <a:gd name="connsiteY134" fmla="*/ 361904 h 3051941"/>
              <a:gd name="connsiteX135" fmla="*/ 4125432 w 5869172"/>
              <a:gd name="connsiteY135" fmla="*/ 415066 h 3051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</a:cxnLst>
            <a:rect l="l" t="t" r="r" b="b"/>
            <a:pathLst>
              <a:path w="5869172" h="3051941">
                <a:moveTo>
                  <a:pt x="4763386" y="574555"/>
                </a:moveTo>
                <a:cubicBezTo>
                  <a:pt x="4745665" y="560378"/>
                  <a:pt x="4727302" y="546969"/>
                  <a:pt x="4710223" y="532025"/>
                </a:cubicBezTo>
                <a:cubicBezTo>
                  <a:pt x="4698907" y="522123"/>
                  <a:pt x="4689877" y="509753"/>
                  <a:pt x="4678325" y="500127"/>
                </a:cubicBezTo>
                <a:cubicBezTo>
                  <a:pt x="4655783" y="481342"/>
                  <a:pt x="4629895" y="470596"/>
                  <a:pt x="4603897" y="457597"/>
                </a:cubicBezTo>
                <a:cubicBezTo>
                  <a:pt x="4545354" y="399051"/>
                  <a:pt x="4638600" y="487818"/>
                  <a:pt x="4497572" y="393801"/>
                </a:cubicBezTo>
                <a:cubicBezTo>
                  <a:pt x="4465537" y="372445"/>
                  <a:pt x="4460916" y="367459"/>
                  <a:pt x="4423144" y="351271"/>
                </a:cubicBezTo>
                <a:cubicBezTo>
                  <a:pt x="4412842" y="346856"/>
                  <a:pt x="4401548" y="345053"/>
                  <a:pt x="4391246" y="340638"/>
                </a:cubicBezTo>
                <a:cubicBezTo>
                  <a:pt x="4314212" y="307623"/>
                  <a:pt x="4385169" y="326663"/>
                  <a:pt x="4295553" y="308741"/>
                </a:cubicBezTo>
                <a:cubicBezTo>
                  <a:pt x="4281376" y="298108"/>
                  <a:pt x="4269217" y="284040"/>
                  <a:pt x="4253023" y="276843"/>
                </a:cubicBezTo>
                <a:cubicBezTo>
                  <a:pt x="4236509" y="269503"/>
                  <a:pt x="4217170" y="271404"/>
                  <a:pt x="4199860" y="266211"/>
                </a:cubicBezTo>
                <a:cubicBezTo>
                  <a:pt x="4181579" y="260727"/>
                  <a:pt x="4164804" y="250981"/>
                  <a:pt x="4146697" y="244945"/>
                </a:cubicBezTo>
                <a:cubicBezTo>
                  <a:pt x="4132834" y="240324"/>
                  <a:pt x="4118344" y="237857"/>
                  <a:pt x="4104167" y="234313"/>
                </a:cubicBezTo>
                <a:cubicBezTo>
                  <a:pt x="4015345" y="189902"/>
                  <a:pt x="4111530" y="233332"/>
                  <a:pt x="4008474" y="202415"/>
                </a:cubicBezTo>
                <a:cubicBezTo>
                  <a:pt x="3990193" y="196931"/>
                  <a:pt x="3973592" y="186634"/>
                  <a:pt x="3955311" y="181150"/>
                </a:cubicBezTo>
                <a:cubicBezTo>
                  <a:pt x="3938001" y="175957"/>
                  <a:pt x="3919583" y="175273"/>
                  <a:pt x="3902148" y="170518"/>
                </a:cubicBezTo>
                <a:cubicBezTo>
                  <a:pt x="3769755" y="134410"/>
                  <a:pt x="3906769" y="160654"/>
                  <a:pt x="3774558" y="138620"/>
                </a:cubicBezTo>
                <a:cubicBezTo>
                  <a:pt x="3739032" y="126778"/>
                  <a:pt x="3740189" y="126257"/>
                  <a:pt x="3700130" y="117355"/>
                </a:cubicBezTo>
                <a:cubicBezTo>
                  <a:pt x="3682488" y="113435"/>
                  <a:pt x="3664499" y="111105"/>
                  <a:pt x="3646967" y="106722"/>
                </a:cubicBezTo>
                <a:cubicBezTo>
                  <a:pt x="3636094" y="104004"/>
                  <a:pt x="3626164" y="97675"/>
                  <a:pt x="3615069" y="96090"/>
                </a:cubicBezTo>
                <a:cubicBezTo>
                  <a:pt x="3576316" y="90554"/>
                  <a:pt x="3537097" y="89001"/>
                  <a:pt x="3498111" y="85457"/>
                </a:cubicBezTo>
                <a:cubicBezTo>
                  <a:pt x="3308739" y="47583"/>
                  <a:pt x="3475171" y="77273"/>
                  <a:pt x="3285460" y="53559"/>
                </a:cubicBezTo>
                <a:cubicBezTo>
                  <a:pt x="3264068" y="50885"/>
                  <a:pt x="3243007" y="45976"/>
                  <a:pt x="3221665" y="42927"/>
                </a:cubicBezTo>
                <a:cubicBezTo>
                  <a:pt x="3170488" y="35616"/>
                  <a:pt x="3091177" y="27247"/>
                  <a:pt x="3040911" y="21662"/>
                </a:cubicBezTo>
                <a:cubicBezTo>
                  <a:pt x="2961817" y="-4704"/>
                  <a:pt x="2986209" y="397"/>
                  <a:pt x="2838893" y="397"/>
                </a:cubicBezTo>
                <a:cubicBezTo>
                  <a:pt x="2608493" y="397"/>
                  <a:pt x="2378148" y="7485"/>
                  <a:pt x="2147776" y="11029"/>
                </a:cubicBezTo>
                <a:lnTo>
                  <a:pt x="2020186" y="21662"/>
                </a:lnTo>
                <a:cubicBezTo>
                  <a:pt x="1952893" y="26003"/>
                  <a:pt x="1885242" y="25355"/>
                  <a:pt x="1818167" y="32294"/>
                </a:cubicBezTo>
                <a:cubicBezTo>
                  <a:pt x="1782215" y="36013"/>
                  <a:pt x="1747585" y="48197"/>
                  <a:pt x="1711841" y="53559"/>
                </a:cubicBezTo>
                <a:cubicBezTo>
                  <a:pt x="1676617" y="58843"/>
                  <a:pt x="1640859" y="59774"/>
                  <a:pt x="1605516" y="64192"/>
                </a:cubicBezTo>
                <a:cubicBezTo>
                  <a:pt x="1584124" y="66866"/>
                  <a:pt x="1562985" y="71281"/>
                  <a:pt x="1541720" y="74825"/>
                </a:cubicBezTo>
                <a:cubicBezTo>
                  <a:pt x="1523999" y="81913"/>
                  <a:pt x="1506839" y="90606"/>
                  <a:pt x="1488558" y="96090"/>
                </a:cubicBezTo>
                <a:cubicBezTo>
                  <a:pt x="1469991" y="101660"/>
                  <a:pt x="1386732" y="114833"/>
                  <a:pt x="1371600" y="117355"/>
                </a:cubicBezTo>
                <a:cubicBezTo>
                  <a:pt x="1353879" y="124443"/>
                  <a:pt x="1336718" y="133136"/>
                  <a:pt x="1318437" y="138620"/>
                </a:cubicBezTo>
                <a:cubicBezTo>
                  <a:pt x="1211649" y="170656"/>
                  <a:pt x="1321669" y="122441"/>
                  <a:pt x="1201479" y="170518"/>
                </a:cubicBezTo>
                <a:cubicBezTo>
                  <a:pt x="1186762" y="176405"/>
                  <a:pt x="1173665" y="185896"/>
                  <a:pt x="1158948" y="191783"/>
                </a:cubicBezTo>
                <a:cubicBezTo>
                  <a:pt x="1125810" y="205038"/>
                  <a:pt x="1087875" y="215846"/>
                  <a:pt x="1052623" y="223680"/>
                </a:cubicBezTo>
                <a:cubicBezTo>
                  <a:pt x="1034981" y="227600"/>
                  <a:pt x="1017181" y="230769"/>
                  <a:pt x="999460" y="234313"/>
                </a:cubicBezTo>
                <a:cubicBezTo>
                  <a:pt x="976903" y="247848"/>
                  <a:pt x="930884" y="277307"/>
                  <a:pt x="903767" y="287476"/>
                </a:cubicBezTo>
                <a:cubicBezTo>
                  <a:pt x="890084" y="292607"/>
                  <a:pt x="875414" y="294564"/>
                  <a:pt x="861237" y="298108"/>
                </a:cubicBezTo>
                <a:cubicBezTo>
                  <a:pt x="832883" y="312285"/>
                  <a:pt x="806249" y="330613"/>
                  <a:pt x="776176" y="340638"/>
                </a:cubicBezTo>
                <a:cubicBezTo>
                  <a:pt x="765544" y="344182"/>
                  <a:pt x="754580" y="346856"/>
                  <a:pt x="744279" y="351271"/>
                </a:cubicBezTo>
                <a:cubicBezTo>
                  <a:pt x="652309" y="390687"/>
                  <a:pt x="744655" y="358233"/>
                  <a:pt x="669851" y="383169"/>
                </a:cubicBezTo>
                <a:cubicBezTo>
                  <a:pt x="634239" y="409877"/>
                  <a:pt x="615166" y="426460"/>
                  <a:pt x="574158" y="446964"/>
                </a:cubicBezTo>
                <a:cubicBezTo>
                  <a:pt x="557087" y="455500"/>
                  <a:pt x="538716" y="461141"/>
                  <a:pt x="520995" y="468229"/>
                </a:cubicBezTo>
                <a:cubicBezTo>
                  <a:pt x="467609" y="548310"/>
                  <a:pt x="539590" y="455833"/>
                  <a:pt x="457200" y="510759"/>
                </a:cubicBezTo>
                <a:cubicBezTo>
                  <a:pt x="446567" y="517847"/>
                  <a:pt x="445751" y="534476"/>
                  <a:pt x="435934" y="542657"/>
                </a:cubicBezTo>
                <a:cubicBezTo>
                  <a:pt x="423758" y="552804"/>
                  <a:pt x="407581" y="556834"/>
                  <a:pt x="393404" y="563922"/>
                </a:cubicBezTo>
                <a:cubicBezTo>
                  <a:pt x="343291" y="639093"/>
                  <a:pt x="408736" y="548591"/>
                  <a:pt x="329609" y="627718"/>
                </a:cubicBezTo>
                <a:cubicBezTo>
                  <a:pt x="258729" y="698598"/>
                  <a:pt x="361504" y="624175"/>
                  <a:pt x="276446" y="680880"/>
                </a:cubicBezTo>
                <a:cubicBezTo>
                  <a:pt x="247222" y="724717"/>
                  <a:pt x="227037" y="752804"/>
                  <a:pt x="202018" y="797838"/>
                </a:cubicBezTo>
                <a:cubicBezTo>
                  <a:pt x="194320" y="811694"/>
                  <a:pt x="187190" y="825885"/>
                  <a:pt x="180753" y="840369"/>
                </a:cubicBezTo>
                <a:cubicBezTo>
                  <a:pt x="173002" y="857810"/>
                  <a:pt x="168627" y="876776"/>
                  <a:pt x="159488" y="893531"/>
                </a:cubicBezTo>
                <a:cubicBezTo>
                  <a:pt x="120458" y="965086"/>
                  <a:pt x="115930" y="939662"/>
                  <a:pt x="95693" y="1010490"/>
                </a:cubicBezTo>
                <a:cubicBezTo>
                  <a:pt x="86716" y="1041909"/>
                  <a:pt x="82352" y="1074483"/>
                  <a:pt x="74427" y="1106183"/>
                </a:cubicBezTo>
                <a:cubicBezTo>
                  <a:pt x="68169" y="1131215"/>
                  <a:pt x="59420" y="1155579"/>
                  <a:pt x="53162" y="1180611"/>
                </a:cubicBezTo>
                <a:cubicBezTo>
                  <a:pt x="48779" y="1198143"/>
                  <a:pt x="46450" y="1216132"/>
                  <a:pt x="42530" y="1233773"/>
                </a:cubicBezTo>
                <a:cubicBezTo>
                  <a:pt x="39360" y="1248038"/>
                  <a:pt x="35067" y="1262039"/>
                  <a:pt x="31897" y="1276304"/>
                </a:cubicBezTo>
                <a:cubicBezTo>
                  <a:pt x="27977" y="1293945"/>
                  <a:pt x="25185" y="1311825"/>
                  <a:pt x="21265" y="1329466"/>
                </a:cubicBezTo>
                <a:cubicBezTo>
                  <a:pt x="18095" y="1343731"/>
                  <a:pt x="13246" y="1357619"/>
                  <a:pt x="10632" y="1371997"/>
                </a:cubicBezTo>
                <a:cubicBezTo>
                  <a:pt x="6149" y="1396654"/>
                  <a:pt x="3544" y="1421616"/>
                  <a:pt x="0" y="1446425"/>
                </a:cubicBezTo>
                <a:cubicBezTo>
                  <a:pt x="6902" y="1598285"/>
                  <a:pt x="-13443" y="1619684"/>
                  <a:pt x="21265" y="1712238"/>
                </a:cubicBezTo>
                <a:cubicBezTo>
                  <a:pt x="27967" y="1730109"/>
                  <a:pt x="36495" y="1747294"/>
                  <a:pt x="42530" y="1765401"/>
                </a:cubicBezTo>
                <a:cubicBezTo>
                  <a:pt x="47151" y="1779264"/>
                  <a:pt x="49992" y="1793666"/>
                  <a:pt x="53162" y="1807931"/>
                </a:cubicBezTo>
                <a:cubicBezTo>
                  <a:pt x="57082" y="1825573"/>
                  <a:pt x="57449" y="1844173"/>
                  <a:pt x="63795" y="1861094"/>
                </a:cubicBezTo>
                <a:cubicBezTo>
                  <a:pt x="68282" y="1873059"/>
                  <a:pt x="78287" y="1882156"/>
                  <a:pt x="85060" y="1892992"/>
                </a:cubicBezTo>
                <a:cubicBezTo>
                  <a:pt x="96013" y="1910517"/>
                  <a:pt x="107716" y="1927671"/>
                  <a:pt x="116958" y="1946155"/>
                </a:cubicBezTo>
                <a:cubicBezTo>
                  <a:pt x="125494" y="1963226"/>
                  <a:pt x="129688" y="1982247"/>
                  <a:pt x="138223" y="1999318"/>
                </a:cubicBezTo>
                <a:cubicBezTo>
                  <a:pt x="157874" y="2038620"/>
                  <a:pt x="170295" y="2050632"/>
                  <a:pt x="191386" y="2084378"/>
                </a:cubicBezTo>
                <a:cubicBezTo>
                  <a:pt x="202339" y="2101903"/>
                  <a:pt x="210595" y="2121228"/>
                  <a:pt x="223283" y="2137541"/>
                </a:cubicBezTo>
                <a:cubicBezTo>
                  <a:pt x="235592" y="2153367"/>
                  <a:pt x="252863" y="2164766"/>
                  <a:pt x="265814" y="2180071"/>
                </a:cubicBezTo>
                <a:cubicBezTo>
                  <a:pt x="291916" y="2210919"/>
                  <a:pt x="308686" y="2250520"/>
                  <a:pt x="340241" y="2275764"/>
                </a:cubicBezTo>
                <a:cubicBezTo>
                  <a:pt x="375683" y="2304118"/>
                  <a:pt x="414473" y="2328731"/>
                  <a:pt x="446567" y="2360825"/>
                </a:cubicBezTo>
                <a:cubicBezTo>
                  <a:pt x="477197" y="2391454"/>
                  <a:pt x="555292" y="2477376"/>
                  <a:pt x="606055" y="2509680"/>
                </a:cubicBezTo>
                <a:cubicBezTo>
                  <a:pt x="626113" y="2522444"/>
                  <a:pt x="649793" y="2528814"/>
                  <a:pt x="669851" y="2541578"/>
                </a:cubicBezTo>
                <a:cubicBezTo>
                  <a:pt x="688997" y="2553762"/>
                  <a:pt x="703453" y="2572602"/>
                  <a:pt x="723014" y="2584108"/>
                </a:cubicBezTo>
                <a:cubicBezTo>
                  <a:pt x="763999" y="2608217"/>
                  <a:pt x="813473" y="2618200"/>
                  <a:pt x="850604" y="2647904"/>
                </a:cubicBezTo>
                <a:cubicBezTo>
                  <a:pt x="949325" y="2726880"/>
                  <a:pt x="853280" y="2659075"/>
                  <a:pt x="988827" y="2722331"/>
                </a:cubicBezTo>
                <a:cubicBezTo>
                  <a:pt x="1014721" y="2734415"/>
                  <a:pt x="1036724" y="2754250"/>
                  <a:pt x="1063255" y="2764862"/>
                </a:cubicBezTo>
                <a:cubicBezTo>
                  <a:pt x="1315262" y="2865665"/>
                  <a:pt x="1174602" y="2801107"/>
                  <a:pt x="1350334" y="2849922"/>
                </a:cubicBezTo>
                <a:cubicBezTo>
                  <a:pt x="1441246" y="2875176"/>
                  <a:pt x="1457715" y="2892348"/>
                  <a:pt x="1552353" y="2913718"/>
                </a:cubicBezTo>
                <a:cubicBezTo>
                  <a:pt x="1745542" y="2957341"/>
                  <a:pt x="1735601" y="2952609"/>
                  <a:pt x="1892595" y="2966880"/>
                </a:cubicBezTo>
                <a:cubicBezTo>
                  <a:pt x="1931581" y="2973968"/>
                  <a:pt x="1970216" y="2983377"/>
                  <a:pt x="2009553" y="2988145"/>
                </a:cubicBezTo>
                <a:cubicBezTo>
                  <a:pt x="2087278" y="2997566"/>
                  <a:pt x="2166438" y="2995405"/>
                  <a:pt x="2243469" y="3009411"/>
                </a:cubicBezTo>
                <a:cubicBezTo>
                  <a:pt x="2282455" y="3016499"/>
                  <a:pt x="2321240" y="3024798"/>
                  <a:pt x="2360427" y="3030676"/>
                </a:cubicBezTo>
                <a:cubicBezTo>
                  <a:pt x="2426671" y="3040612"/>
                  <a:pt x="2532653" y="3047195"/>
                  <a:pt x="2594344" y="3051941"/>
                </a:cubicBezTo>
                <a:cubicBezTo>
                  <a:pt x="2835349" y="3048397"/>
                  <a:pt x="3076628" y="3053344"/>
                  <a:pt x="3317358" y="3041308"/>
                </a:cubicBezTo>
                <a:cubicBezTo>
                  <a:pt x="3361142" y="3039119"/>
                  <a:pt x="3401619" y="3016077"/>
                  <a:pt x="3444948" y="3009411"/>
                </a:cubicBezTo>
                <a:cubicBezTo>
                  <a:pt x="3494115" y="3001847"/>
                  <a:pt x="3544217" y="3002745"/>
                  <a:pt x="3593804" y="2998778"/>
                </a:cubicBezTo>
                <a:cubicBezTo>
                  <a:pt x="3707682" y="2989667"/>
                  <a:pt x="3838262" y="2977540"/>
                  <a:pt x="3944679" y="2945615"/>
                </a:cubicBezTo>
                <a:lnTo>
                  <a:pt x="4051004" y="2913718"/>
                </a:lnTo>
                <a:cubicBezTo>
                  <a:pt x="4083066" y="2903593"/>
                  <a:pt x="4114078" y="2889975"/>
                  <a:pt x="4146697" y="2881820"/>
                </a:cubicBezTo>
                <a:cubicBezTo>
                  <a:pt x="4299096" y="2843720"/>
                  <a:pt x="4226602" y="2881481"/>
                  <a:pt x="4369981" y="2828657"/>
                </a:cubicBezTo>
                <a:cubicBezTo>
                  <a:pt x="4402735" y="2816590"/>
                  <a:pt x="4433503" y="2799672"/>
                  <a:pt x="4465674" y="2786127"/>
                </a:cubicBezTo>
                <a:cubicBezTo>
                  <a:pt x="4500855" y="2771314"/>
                  <a:pt x="4537249" y="2759393"/>
                  <a:pt x="4572000" y="2743597"/>
                </a:cubicBezTo>
                <a:cubicBezTo>
                  <a:pt x="4615288" y="2723921"/>
                  <a:pt x="4655580" y="2697805"/>
                  <a:pt x="4699590" y="2679801"/>
                </a:cubicBezTo>
                <a:cubicBezTo>
                  <a:pt x="4733838" y="2665791"/>
                  <a:pt x="4770474" y="2658536"/>
                  <a:pt x="4805916" y="2647904"/>
                </a:cubicBezTo>
                <a:cubicBezTo>
                  <a:pt x="4837814" y="2626639"/>
                  <a:pt x="4867685" y="2601963"/>
                  <a:pt x="4901609" y="2584108"/>
                </a:cubicBezTo>
                <a:cubicBezTo>
                  <a:pt x="4935388" y="2566330"/>
                  <a:pt x="4975425" y="2561584"/>
                  <a:pt x="5007934" y="2541578"/>
                </a:cubicBezTo>
                <a:cubicBezTo>
                  <a:pt x="5068303" y="2504428"/>
                  <a:pt x="5116091" y="2448411"/>
                  <a:pt x="5178055" y="2413987"/>
                </a:cubicBezTo>
                <a:cubicBezTo>
                  <a:pt x="5209953" y="2396266"/>
                  <a:pt x="5244556" y="2382719"/>
                  <a:pt x="5273748" y="2360825"/>
                </a:cubicBezTo>
                <a:cubicBezTo>
                  <a:pt x="5301817" y="2339774"/>
                  <a:pt x="5322465" y="2310271"/>
                  <a:pt x="5348176" y="2286397"/>
                </a:cubicBezTo>
                <a:cubicBezTo>
                  <a:pt x="5372121" y="2264163"/>
                  <a:pt x="5399499" y="2245706"/>
                  <a:pt x="5422604" y="2222601"/>
                </a:cubicBezTo>
                <a:cubicBezTo>
                  <a:pt x="5449244" y="2195961"/>
                  <a:pt x="5470392" y="2164181"/>
                  <a:pt x="5497032" y="2137541"/>
                </a:cubicBezTo>
                <a:cubicBezTo>
                  <a:pt x="5520137" y="2114436"/>
                  <a:pt x="5549297" y="2097755"/>
                  <a:pt x="5571460" y="2073745"/>
                </a:cubicBezTo>
                <a:cubicBezTo>
                  <a:pt x="5592139" y="2051342"/>
                  <a:pt x="5606034" y="2023483"/>
                  <a:pt x="5624623" y="1999318"/>
                </a:cubicBezTo>
                <a:cubicBezTo>
                  <a:pt x="5696418" y="1905985"/>
                  <a:pt x="5660335" y="1967698"/>
                  <a:pt x="5720316" y="1871727"/>
                </a:cubicBezTo>
                <a:cubicBezTo>
                  <a:pt x="5742222" y="1836677"/>
                  <a:pt x="5771041" y="1804612"/>
                  <a:pt x="5784111" y="1765401"/>
                </a:cubicBezTo>
                <a:cubicBezTo>
                  <a:pt x="5821021" y="1654671"/>
                  <a:pt x="5800972" y="1699781"/>
                  <a:pt x="5837274" y="1627178"/>
                </a:cubicBezTo>
                <a:cubicBezTo>
                  <a:pt x="5840818" y="1602369"/>
                  <a:pt x="5845283" y="1577674"/>
                  <a:pt x="5847907" y="1552750"/>
                </a:cubicBezTo>
                <a:cubicBezTo>
                  <a:pt x="5852375" y="1510307"/>
                  <a:pt x="5854675" y="1467661"/>
                  <a:pt x="5858539" y="1425159"/>
                </a:cubicBezTo>
                <a:cubicBezTo>
                  <a:pt x="5861764" y="1389687"/>
                  <a:pt x="5865628" y="1354276"/>
                  <a:pt x="5869172" y="1318834"/>
                </a:cubicBezTo>
                <a:cubicBezTo>
                  <a:pt x="5865628" y="1212508"/>
                  <a:pt x="5866912" y="1105912"/>
                  <a:pt x="5858539" y="999857"/>
                </a:cubicBezTo>
                <a:cubicBezTo>
                  <a:pt x="5856239" y="970722"/>
                  <a:pt x="5854809" y="938178"/>
                  <a:pt x="5837274" y="914797"/>
                </a:cubicBezTo>
                <a:lnTo>
                  <a:pt x="5805376" y="872266"/>
                </a:lnTo>
                <a:cubicBezTo>
                  <a:pt x="5773225" y="759737"/>
                  <a:pt x="5795650" y="820917"/>
                  <a:pt x="5730948" y="691513"/>
                </a:cubicBezTo>
                <a:cubicBezTo>
                  <a:pt x="5714095" y="657808"/>
                  <a:pt x="5700034" y="626968"/>
                  <a:pt x="5677786" y="595820"/>
                </a:cubicBezTo>
                <a:cubicBezTo>
                  <a:pt x="5671959" y="587663"/>
                  <a:pt x="5663044" y="582166"/>
                  <a:pt x="5656520" y="574555"/>
                </a:cubicBezTo>
                <a:cubicBezTo>
                  <a:pt x="5617243" y="528732"/>
                  <a:pt x="5616098" y="517123"/>
                  <a:pt x="5571460" y="478862"/>
                </a:cubicBezTo>
                <a:cubicBezTo>
                  <a:pt x="5561758" y="470546"/>
                  <a:pt x="5549541" y="465580"/>
                  <a:pt x="5539562" y="457597"/>
                </a:cubicBezTo>
                <a:cubicBezTo>
                  <a:pt x="5498531" y="424772"/>
                  <a:pt x="5539108" y="440628"/>
                  <a:pt x="5475767" y="404434"/>
                </a:cubicBezTo>
                <a:cubicBezTo>
                  <a:pt x="5466036" y="398873"/>
                  <a:pt x="5454171" y="398216"/>
                  <a:pt x="5443869" y="393801"/>
                </a:cubicBezTo>
                <a:cubicBezTo>
                  <a:pt x="5351911" y="354390"/>
                  <a:pt x="5444238" y="386835"/>
                  <a:pt x="5369441" y="361904"/>
                </a:cubicBezTo>
                <a:cubicBezTo>
                  <a:pt x="5358809" y="354815"/>
                  <a:pt x="5348974" y="346353"/>
                  <a:pt x="5337544" y="340638"/>
                </a:cubicBezTo>
                <a:cubicBezTo>
                  <a:pt x="5316407" y="330069"/>
                  <a:pt x="5240433" y="303070"/>
                  <a:pt x="5220586" y="298108"/>
                </a:cubicBezTo>
                <a:cubicBezTo>
                  <a:pt x="5199671" y="292879"/>
                  <a:pt x="5178001" y="291332"/>
                  <a:pt x="5156790" y="287476"/>
                </a:cubicBezTo>
                <a:cubicBezTo>
                  <a:pt x="5139010" y="284243"/>
                  <a:pt x="5121159" y="281226"/>
                  <a:pt x="5103627" y="276843"/>
                </a:cubicBezTo>
                <a:cubicBezTo>
                  <a:pt x="5092754" y="274125"/>
                  <a:pt x="5082757" y="268216"/>
                  <a:pt x="5071730" y="266211"/>
                </a:cubicBezTo>
                <a:cubicBezTo>
                  <a:pt x="5043617" y="261099"/>
                  <a:pt x="5015023" y="259122"/>
                  <a:pt x="4986669" y="255578"/>
                </a:cubicBezTo>
                <a:cubicBezTo>
                  <a:pt x="4972492" y="252034"/>
                  <a:pt x="4958582" y="247167"/>
                  <a:pt x="4944139" y="244945"/>
                </a:cubicBezTo>
                <a:cubicBezTo>
                  <a:pt x="4868370" y="233288"/>
                  <a:pt x="4759480" y="228382"/>
                  <a:pt x="4688958" y="223680"/>
                </a:cubicBezTo>
                <a:cubicBezTo>
                  <a:pt x="4618436" y="228382"/>
                  <a:pt x="4509546" y="233288"/>
                  <a:pt x="4433776" y="244945"/>
                </a:cubicBezTo>
                <a:cubicBezTo>
                  <a:pt x="4419333" y="247167"/>
                  <a:pt x="4405423" y="252034"/>
                  <a:pt x="4391246" y="255578"/>
                </a:cubicBezTo>
                <a:cubicBezTo>
                  <a:pt x="4316439" y="305448"/>
                  <a:pt x="4411295" y="248059"/>
                  <a:pt x="4306186" y="287476"/>
                </a:cubicBezTo>
                <a:cubicBezTo>
                  <a:pt x="4294221" y="291963"/>
                  <a:pt x="4285383" y="302401"/>
                  <a:pt x="4274288" y="308741"/>
                </a:cubicBezTo>
                <a:cubicBezTo>
                  <a:pt x="4231872" y="332978"/>
                  <a:pt x="4221100" y="330026"/>
                  <a:pt x="4178595" y="361904"/>
                </a:cubicBezTo>
                <a:cubicBezTo>
                  <a:pt x="4178590" y="361908"/>
                  <a:pt x="4131342" y="409156"/>
                  <a:pt x="4125432" y="415066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3711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366183" y="66675"/>
            <a:ext cx="7349067" cy="6572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/>
              <a:buNone/>
            </a:pPr>
            <a:r>
              <a:rPr lang="en-US" sz="2800" b="1" dirty="0" smtClean="0">
                <a:solidFill>
                  <a:prstClr val="white"/>
                </a:solidFill>
              </a:rPr>
              <a:t>16S </a:t>
            </a:r>
            <a:r>
              <a:rPr lang="en-US" sz="2800" b="1" dirty="0" err="1" smtClean="0">
                <a:solidFill>
                  <a:prstClr val="white"/>
                </a:solidFill>
              </a:rPr>
              <a:t>rRNA</a:t>
            </a:r>
            <a:r>
              <a:rPr lang="en-US" sz="2800" b="1" dirty="0" smtClean="0">
                <a:solidFill>
                  <a:prstClr val="white"/>
                </a:solidFill>
              </a:rPr>
              <a:t> Data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53534" y="999460"/>
            <a:ext cx="8926508" cy="412543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Arial" panose="020B0604020202020204" pitchFamily="34" charset="0"/>
              <a:buChar char="•"/>
            </a:pPr>
            <a:r>
              <a:rPr lang="en-GB" dirty="0" err="1" smtClean="0">
                <a:solidFill>
                  <a:prstClr val="black"/>
                </a:solidFill>
              </a:rPr>
              <a:t>rRNA</a:t>
            </a:r>
            <a:r>
              <a:rPr lang="en-GB" dirty="0" smtClean="0">
                <a:solidFill>
                  <a:prstClr val="black"/>
                </a:solidFill>
              </a:rPr>
              <a:t> is an excellent marker gene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GB" dirty="0" smtClean="0">
              <a:solidFill>
                <a:prstClr val="black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prstClr val="black"/>
                </a:solidFill>
              </a:rPr>
              <a:t>Found in all species</a:t>
            </a:r>
            <a:endParaRPr lang="en-GB" dirty="0">
              <a:solidFill>
                <a:prstClr val="black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US" dirty="0" smtClean="0">
              <a:solidFill>
                <a:prstClr val="black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prstClr val="black"/>
                </a:solidFill>
              </a:rPr>
              <a:t>Good 16S </a:t>
            </a:r>
            <a:r>
              <a:rPr lang="en-US" dirty="0" err="1" smtClean="0">
                <a:solidFill>
                  <a:prstClr val="black"/>
                </a:solidFill>
              </a:rPr>
              <a:t>rRNA</a:t>
            </a:r>
            <a:r>
              <a:rPr lang="en-US" dirty="0" smtClean="0">
                <a:solidFill>
                  <a:prstClr val="black"/>
                </a:solidFill>
              </a:rPr>
              <a:t> reference databases exist for </a:t>
            </a:r>
            <a:r>
              <a:rPr lang="en-US" i="1" dirty="0" smtClean="0">
                <a:solidFill>
                  <a:prstClr val="black"/>
                </a:solidFill>
              </a:rPr>
              <a:t>prokaryotes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200" dirty="0" err="1" smtClean="0">
                <a:solidFill>
                  <a:prstClr val="black"/>
                </a:solidFill>
              </a:rPr>
              <a:t>Greengenes</a:t>
            </a:r>
            <a:r>
              <a:rPr lang="en-US" sz="2200" dirty="0" smtClean="0">
                <a:solidFill>
                  <a:prstClr val="black"/>
                </a:solidFill>
              </a:rPr>
              <a:t>  </a:t>
            </a:r>
            <a:r>
              <a:rPr lang="en-US" sz="2200" dirty="0" smtClean="0">
                <a:solidFill>
                  <a:prstClr val="black"/>
                </a:solidFill>
                <a:hlinkClick r:id="rId4"/>
              </a:rPr>
              <a:t>http</a:t>
            </a:r>
            <a:r>
              <a:rPr lang="en-US" sz="2200" dirty="0">
                <a:solidFill>
                  <a:prstClr val="black"/>
                </a:solidFill>
                <a:hlinkClick r:id="rId4"/>
              </a:rPr>
              <a:t>://greengenes.secondgenome.com</a:t>
            </a:r>
            <a:r>
              <a:rPr lang="en-US" sz="2200" dirty="0" smtClean="0">
                <a:solidFill>
                  <a:prstClr val="black"/>
                </a:solidFill>
                <a:hlinkClick r:id="rId4"/>
              </a:rPr>
              <a:t>/</a:t>
            </a:r>
            <a:r>
              <a:rPr lang="en-US" sz="2200" dirty="0" smtClean="0">
                <a:solidFill>
                  <a:prstClr val="black"/>
                </a:solidFill>
              </a:rPr>
              <a:t>                                        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200" dirty="0" smtClean="0">
                <a:solidFill>
                  <a:prstClr val="black"/>
                </a:solidFill>
              </a:rPr>
              <a:t>SILVA </a:t>
            </a:r>
            <a:r>
              <a:rPr lang="en-US" sz="2200" dirty="0">
                <a:solidFill>
                  <a:prstClr val="black"/>
                </a:solidFill>
              </a:rPr>
              <a:t>    </a:t>
            </a:r>
            <a:r>
              <a:rPr lang="en-US" sz="2200" dirty="0">
                <a:solidFill>
                  <a:prstClr val="black"/>
                </a:solidFill>
                <a:hlinkClick r:id="rId5"/>
              </a:rPr>
              <a:t>http://www.arb-silva.de</a:t>
            </a:r>
            <a:r>
              <a:rPr lang="en-US" sz="2200" dirty="0" smtClean="0">
                <a:solidFill>
                  <a:prstClr val="black"/>
                </a:solidFill>
                <a:hlinkClick r:id="rId5"/>
              </a:rPr>
              <a:t>/</a:t>
            </a:r>
            <a:r>
              <a:rPr lang="en-US" sz="2200" dirty="0" smtClean="0">
                <a:solidFill>
                  <a:prstClr val="black"/>
                </a:solidFill>
              </a:rPr>
              <a:t> 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dirty="0" smtClean="0">
              <a:solidFill>
                <a:prstClr val="black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prstClr val="black"/>
                </a:solidFill>
              </a:rPr>
              <a:t>Amplicon [amplified fragments] analysis of raw sequences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262" y="5124892"/>
            <a:ext cx="7777052" cy="147482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481728" y="5071728"/>
            <a:ext cx="30873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Nature Reviews Genetics 13, </a:t>
            </a:r>
            <a:r>
              <a:rPr lang="en-GB" sz="1600" dirty="0" smtClean="0"/>
              <a:t>47-58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3323786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366183" y="66675"/>
            <a:ext cx="7349067" cy="6572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/>
              <a:buNone/>
            </a:pPr>
            <a:r>
              <a:rPr lang="en-US" sz="2800" b="1" dirty="0" smtClean="0">
                <a:solidFill>
                  <a:prstClr val="white"/>
                </a:solidFill>
              </a:rPr>
              <a:t>16S </a:t>
            </a:r>
            <a:r>
              <a:rPr lang="en-US" sz="2800" b="1" dirty="0" err="1" smtClean="0">
                <a:solidFill>
                  <a:prstClr val="white"/>
                </a:solidFill>
              </a:rPr>
              <a:t>rRNA</a:t>
            </a:r>
            <a:r>
              <a:rPr lang="en-US" sz="2800" b="1" dirty="0" smtClean="0">
                <a:solidFill>
                  <a:prstClr val="white"/>
                </a:solidFill>
              </a:rPr>
              <a:t> Data - </a:t>
            </a:r>
            <a:r>
              <a:rPr lang="en-US" sz="2800" b="1" dirty="0" err="1" smtClean="0">
                <a:solidFill>
                  <a:prstClr val="white"/>
                </a:solidFill>
              </a:rPr>
              <a:t>Qiime</a:t>
            </a:r>
            <a:r>
              <a:rPr lang="en-US" sz="2800" b="1" dirty="0" smtClean="0">
                <a:solidFill>
                  <a:prstClr val="white"/>
                </a:solidFill>
              </a:rPr>
              <a:t> [pronounced ‘chime’]</a:t>
            </a:r>
            <a:endParaRPr lang="en-US" sz="2800" b="1" dirty="0">
              <a:solidFill>
                <a:prstClr val="white"/>
              </a:solidFill>
            </a:endParaRPr>
          </a:p>
          <a:p>
            <a:pPr marL="0" indent="0">
              <a:buFont typeface="Arial"/>
              <a:buNone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53534" y="999461"/>
            <a:ext cx="8926508" cy="215840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prstClr val="black"/>
                </a:solidFill>
              </a:rPr>
              <a:t>QIIME - </a:t>
            </a:r>
            <a:r>
              <a:rPr lang="en-GB" u="sng" dirty="0" smtClean="0">
                <a:solidFill>
                  <a:prstClr val="black"/>
                </a:solidFill>
              </a:rPr>
              <a:t>Q</a:t>
            </a:r>
            <a:r>
              <a:rPr lang="en-GB" dirty="0" smtClean="0">
                <a:solidFill>
                  <a:prstClr val="black"/>
                </a:solidFill>
              </a:rPr>
              <a:t>uantitative </a:t>
            </a:r>
            <a:r>
              <a:rPr lang="en-GB" u="sng" dirty="0">
                <a:solidFill>
                  <a:prstClr val="black"/>
                </a:solidFill>
              </a:rPr>
              <a:t>I</a:t>
            </a:r>
            <a:r>
              <a:rPr lang="en-GB" dirty="0">
                <a:solidFill>
                  <a:prstClr val="black"/>
                </a:solidFill>
              </a:rPr>
              <a:t>nsights </a:t>
            </a:r>
            <a:r>
              <a:rPr lang="en-GB" u="sng" dirty="0" smtClean="0">
                <a:solidFill>
                  <a:prstClr val="black"/>
                </a:solidFill>
              </a:rPr>
              <a:t>I</a:t>
            </a:r>
            <a:r>
              <a:rPr lang="en-GB" dirty="0" smtClean="0">
                <a:solidFill>
                  <a:prstClr val="black"/>
                </a:solidFill>
              </a:rPr>
              <a:t>nto </a:t>
            </a:r>
            <a:r>
              <a:rPr lang="en-GB" u="sng" dirty="0">
                <a:solidFill>
                  <a:prstClr val="black"/>
                </a:solidFill>
              </a:rPr>
              <a:t>M</a:t>
            </a:r>
            <a:r>
              <a:rPr lang="en-GB" dirty="0">
                <a:solidFill>
                  <a:prstClr val="black"/>
                </a:solidFill>
              </a:rPr>
              <a:t>icrobial </a:t>
            </a:r>
            <a:r>
              <a:rPr lang="en-GB" u="sng" dirty="0">
                <a:solidFill>
                  <a:prstClr val="black"/>
                </a:solidFill>
              </a:rPr>
              <a:t>E</a:t>
            </a:r>
            <a:r>
              <a:rPr lang="en-GB" dirty="0">
                <a:solidFill>
                  <a:prstClr val="black"/>
                </a:solidFill>
              </a:rPr>
              <a:t>cology </a:t>
            </a:r>
            <a:r>
              <a:rPr lang="en-GB" sz="2200" dirty="0">
                <a:solidFill>
                  <a:prstClr val="black"/>
                </a:solidFill>
                <a:hlinkClick r:id="rId4"/>
              </a:rPr>
              <a:t>http://</a:t>
            </a:r>
            <a:r>
              <a:rPr lang="en-GB" sz="2200" dirty="0" smtClean="0">
                <a:solidFill>
                  <a:prstClr val="black"/>
                </a:solidFill>
                <a:hlinkClick r:id="rId4"/>
              </a:rPr>
              <a:t>qiime.org</a:t>
            </a:r>
            <a:r>
              <a:rPr lang="en-GB" sz="2200" dirty="0" smtClean="0">
                <a:solidFill>
                  <a:prstClr val="black"/>
                </a:solidFill>
              </a:rPr>
              <a:t>  </a:t>
            </a:r>
            <a:endParaRPr lang="en-GB" sz="2200" dirty="0">
              <a:solidFill>
                <a:prstClr val="black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GB" dirty="0" smtClean="0">
              <a:solidFill>
                <a:prstClr val="black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prstClr val="black"/>
                </a:solidFill>
              </a:rPr>
              <a:t>Open-source </a:t>
            </a:r>
            <a:r>
              <a:rPr lang="en-GB" dirty="0">
                <a:solidFill>
                  <a:prstClr val="black"/>
                </a:solidFill>
              </a:rPr>
              <a:t>bioinformatics </a:t>
            </a:r>
            <a:r>
              <a:rPr lang="en-GB" dirty="0" smtClean="0">
                <a:solidFill>
                  <a:prstClr val="black"/>
                </a:solidFill>
              </a:rPr>
              <a:t>pipeline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GB" sz="2300" dirty="0" smtClean="0">
                <a:solidFill>
                  <a:prstClr val="black"/>
                </a:solidFill>
              </a:rPr>
              <a:t>Raw reads, identify </a:t>
            </a:r>
            <a:r>
              <a:rPr lang="en-GB" sz="2300" dirty="0" err="1" smtClean="0">
                <a:solidFill>
                  <a:prstClr val="black"/>
                </a:solidFill>
              </a:rPr>
              <a:t>rRNA</a:t>
            </a:r>
            <a:r>
              <a:rPr lang="en-GB" sz="2300" dirty="0" smtClean="0">
                <a:solidFill>
                  <a:prstClr val="black"/>
                </a:solidFill>
              </a:rPr>
              <a:t>, cluster to OTUs, taxon classification, diversity analysis, comparative statistics, various plots</a:t>
            </a:r>
            <a:endParaRPr lang="en-GB" dirty="0">
              <a:solidFill>
                <a:prstClr val="black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US" dirty="0" smtClean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4328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366183" y="66675"/>
            <a:ext cx="7349067" cy="6572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/>
              <a:buNone/>
            </a:pPr>
            <a:r>
              <a:rPr lang="en-US" sz="2800" b="1" dirty="0" smtClean="0">
                <a:solidFill>
                  <a:prstClr val="white"/>
                </a:solidFill>
              </a:rPr>
              <a:t>16S </a:t>
            </a:r>
            <a:r>
              <a:rPr lang="en-US" sz="2800" b="1" dirty="0" err="1" smtClean="0">
                <a:solidFill>
                  <a:prstClr val="white"/>
                </a:solidFill>
              </a:rPr>
              <a:t>rRNA</a:t>
            </a:r>
            <a:r>
              <a:rPr lang="en-US" sz="2800" b="1" dirty="0" smtClean="0">
                <a:solidFill>
                  <a:prstClr val="white"/>
                </a:solidFill>
              </a:rPr>
              <a:t> Data - </a:t>
            </a:r>
            <a:r>
              <a:rPr lang="en-US" sz="2800" b="1" dirty="0" err="1" smtClean="0">
                <a:solidFill>
                  <a:prstClr val="white"/>
                </a:solidFill>
              </a:rPr>
              <a:t>Qiime</a:t>
            </a:r>
            <a:r>
              <a:rPr lang="en-US" sz="2800" b="1" dirty="0" smtClean="0">
                <a:solidFill>
                  <a:prstClr val="white"/>
                </a:solidFill>
              </a:rPr>
              <a:t> [pronounced ‘chime’]</a:t>
            </a:r>
            <a:endParaRPr lang="en-US" sz="2800" b="1" dirty="0">
              <a:solidFill>
                <a:prstClr val="white"/>
              </a:solidFill>
            </a:endParaRPr>
          </a:p>
          <a:p>
            <a:pPr marL="0" indent="0">
              <a:buFont typeface="Arial"/>
              <a:buNone/>
            </a:pPr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492" y="3655961"/>
            <a:ext cx="3588048" cy="2354899"/>
          </a:xfrm>
          <a:ln>
            <a:solidFill>
              <a:schemeClr val="tx1"/>
            </a:solidFill>
          </a:ln>
        </p:spPr>
      </p:pic>
      <p:sp>
        <p:nvSpPr>
          <p:cNvPr id="4" name="Content Placeholder 2"/>
          <p:cNvSpPr txBox="1">
            <a:spLocks/>
          </p:cNvSpPr>
          <p:nvPr/>
        </p:nvSpPr>
        <p:spPr>
          <a:xfrm>
            <a:off x="153534" y="999460"/>
            <a:ext cx="8926508" cy="255181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prstClr val="black"/>
                </a:solidFill>
              </a:rPr>
              <a:t>QIIME - </a:t>
            </a:r>
            <a:r>
              <a:rPr lang="en-GB" u="sng" dirty="0" smtClean="0">
                <a:solidFill>
                  <a:prstClr val="black"/>
                </a:solidFill>
              </a:rPr>
              <a:t>Q</a:t>
            </a:r>
            <a:r>
              <a:rPr lang="en-GB" dirty="0" smtClean="0">
                <a:solidFill>
                  <a:prstClr val="black"/>
                </a:solidFill>
              </a:rPr>
              <a:t>uantitative </a:t>
            </a:r>
            <a:r>
              <a:rPr lang="en-GB" u="sng" dirty="0">
                <a:solidFill>
                  <a:prstClr val="black"/>
                </a:solidFill>
              </a:rPr>
              <a:t>I</a:t>
            </a:r>
            <a:r>
              <a:rPr lang="en-GB" dirty="0">
                <a:solidFill>
                  <a:prstClr val="black"/>
                </a:solidFill>
              </a:rPr>
              <a:t>nsights </a:t>
            </a:r>
            <a:r>
              <a:rPr lang="en-GB" u="sng" dirty="0" smtClean="0">
                <a:solidFill>
                  <a:prstClr val="black"/>
                </a:solidFill>
              </a:rPr>
              <a:t>I</a:t>
            </a:r>
            <a:r>
              <a:rPr lang="en-GB" dirty="0" smtClean="0">
                <a:solidFill>
                  <a:prstClr val="black"/>
                </a:solidFill>
              </a:rPr>
              <a:t>nto </a:t>
            </a:r>
            <a:r>
              <a:rPr lang="en-GB" u="sng" dirty="0">
                <a:solidFill>
                  <a:prstClr val="black"/>
                </a:solidFill>
              </a:rPr>
              <a:t>M</a:t>
            </a:r>
            <a:r>
              <a:rPr lang="en-GB" dirty="0">
                <a:solidFill>
                  <a:prstClr val="black"/>
                </a:solidFill>
              </a:rPr>
              <a:t>icrobial </a:t>
            </a:r>
            <a:r>
              <a:rPr lang="en-GB" u="sng" dirty="0">
                <a:solidFill>
                  <a:prstClr val="black"/>
                </a:solidFill>
              </a:rPr>
              <a:t>E</a:t>
            </a:r>
            <a:r>
              <a:rPr lang="en-GB" dirty="0">
                <a:solidFill>
                  <a:prstClr val="black"/>
                </a:solidFill>
              </a:rPr>
              <a:t>cology </a:t>
            </a:r>
            <a:r>
              <a:rPr lang="en-GB" sz="2200" dirty="0">
                <a:solidFill>
                  <a:prstClr val="black"/>
                </a:solidFill>
                <a:hlinkClick r:id="rId5"/>
              </a:rPr>
              <a:t>http://</a:t>
            </a:r>
            <a:r>
              <a:rPr lang="en-GB" sz="2200" dirty="0" smtClean="0">
                <a:solidFill>
                  <a:prstClr val="black"/>
                </a:solidFill>
                <a:hlinkClick r:id="rId5"/>
              </a:rPr>
              <a:t>qiime.org</a:t>
            </a:r>
            <a:r>
              <a:rPr lang="en-GB" sz="2200" dirty="0" smtClean="0">
                <a:solidFill>
                  <a:prstClr val="black"/>
                </a:solidFill>
              </a:rPr>
              <a:t>  </a:t>
            </a:r>
            <a:endParaRPr lang="en-GB" sz="2200" dirty="0">
              <a:solidFill>
                <a:prstClr val="black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GB" dirty="0" smtClean="0">
              <a:solidFill>
                <a:prstClr val="black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prstClr val="black"/>
                </a:solidFill>
              </a:rPr>
              <a:t>Open-source </a:t>
            </a:r>
            <a:r>
              <a:rPr lang="en-GB" dirty="0">
                <a:solidFill>
                  <a:prstClr val="black"/>
                </a:solidFill>
              </a:rPr>
              <a:t>bioinformatics </a:t>
            </a:r>
            <a:r>
              <a:rPr lang="en-GB" dirty="0" smtClean="0">
                <a:solidFill>
                  <a:prstClr val="black"/>
                </a:solidFill>
              </a:rPr>
              <a:t>pipeline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GB" sz="2300" dirty="0" smtClean="0">
                <a:solidFill>
                  <a:prstClr val="black"/>
                </a:solidFill>
              </a:rPr>
              <a:t>Raw reads, identify </a:t>
            </a:r>
            <a:r>
              <a:rPr lang="en-GB" sz="2300" dirty="0" err="1" smtClean="0">
                <a:solidFill>
                  <a:prstClr val="black"/>
                </a:solidFill>
              </a:rPr>
              <a:t>rRNA</a:t>
            </a:r>
            <a:r>
              <a:rPr lang="en-GB" sz="2300" dirty="0" smtClean="0">
                <a:solidFill>
                  <a:prstClr val="black"/>
                </a:solidFill>
              </a:rPr>
              <a:t>, cluster to OTUs, taxon classification, diversity analysis, comparative statistics, various plots </a:t>
            </a:r>
          </a:p>
          <a:p>
            <a:pPr marL="914400" lvl="2" indent="0">
              <a:buNone/>
            </a:pPr>
            <a:r>
              <a:rPr lang="en-GB" sz="2300" b="1" dirty="0" smtClean="0">
                <a:solidFill>
                  <a:prstClr val="black"/>
                </a:solidFill>
              </a:rPr>
              <a:t>but they’re not that great…</a:t>
            </a:r>
            <a:endParaRPr lang="en-GB" sz="2300" b="1" dirty="0">
              <a:solidFill>
                <a:prstClr val="black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GB" dirty="0">
              <a:solidFill>
                <a:prstClr val="black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US" dirty="0" smtClean="0">
              <a:solidFill>
                <a:prstClr val="black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716" y="3774102"/>
            <a:ext cx="4863544" cy="210916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87298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366183" y="66675"/>
            <a:ext cx="7349067" cy="6572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800" b="1" dirty="0" smtClean="0">
                <a:solidFill>
                  <a:prstClr val="white"/>
                </a:solidFill>
              </a:rPr>
              <a:t>A Basic workflow</a:t>
            </a:r>
            <a:endParaRPr lang="en-US" sz="2800" b="1" dirty="0">
              <a:solidFill>
                <a:prstClr val="white"/>
              </a:solidFill>
            </a:endParaRPr>
          </a:p>
        </p:txBody>
      </p:sp>
      <p:sp>
        <p:nvSpPr>
          <p:cNvPr id="30" name="Content Placeholder 2"/>
          <p:cNvSpPr>
            <a:spLocks noGrp="1"/>
          </p:cNvSpPr>
          <p:nvPr>
            <p:ph idx="1"/>
          </p:nvPr>
        </p:nvSpPr>
        <p:spPr>
          <a:xfrm>
            <a:off x="3075148" y="6281011"/>
            <a:ext cx="5843230" cy="57522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818706" y="1286540"/>
            <a:ext cx="8099671" cy="51151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3000" dirty="0" smtClean="0">
                <a:solidFill>
                  <a:prstClr val="black"/>
                </a:solidFill>
              </a:rPr>
              <a:t>Quality control and quality trimming of reads</a:t>
            </a:r>
          </a:p>
          <a:p>
            <a:endParaRPr lang="en-GB" dirty="0">
              <a:solidFill>
                <a:prstClr val="black"/>
              </a:solidFill>
            </a:endParaRPr>
          </a:p>
          <a:p>
            <a:r>
              <a:rPr lang="en-GB" sz="3000" dirty="0">
                <a:solidFill>
                  <a:prstClr val="black"/>
                </a:solidFill>
              </a:rPr>
              <a:t>Binning [classification]</a:t>
            </a:r>
          </a:p>
          <a:p>
            <a:pPr lvl="1"/>
            <a:endParaRPr lang="en-GB" dirty="0">
              <a:solidFill>
                <a:prstClr val="black"/>
              </a:solidFill>
            </a:endParaRPr>
          </a:p>
          <a:p>
            <a:r>
              <a:rPr lang="en-GB" sz="3000" dirty="0">
                <a:solidFill>
                  <a:prstClr val="black"/>
                </a:solidFill>
              </a:rPr>
              <a:t>Community profiling</a:t>
            </a:r>
          </a:p>
          <a:p>
            <a:pPr lvl="1"/>
            <a:endParaRPr lang="en-GB" dirty="0">
              <a:solidFill>
                <a:prstClr val="black"/>
              </a:solidFill>
            </a:endParaRPr>
          </a:p>
          <a:p>
            <a:r>
              <a:rPr lang="en-GB" sz="3000" dirty="0">
                <a:solidFill>
                  <a:prstClr val="black"/>
                </a:solidFill>
              </a:rPr>
              <a:t>Analyse and </a:t>
            </a:r>
            <a:r>
              <a:rPr lang="en-GB" sz="3000" dirty="0" smtClean="0">
                <a:solidFill>
                  <a:prstClr val="black"/>
                </a:solidFill>
              </a:rPr>
              <a:t>compare samples</a:t>
            </a:r>
          </a:p>
        </p:txBody>
      </p:sp>
    </p:spTree>
    <p:extLst>
      <p:ext uri="{BB962C8B-B14F-4D97-AF65-F5344CB8AC3E}">
        <p14:creationId xmlns:p14="http://schemas.microsoft.com/office/powerpoint/2010/main" val="1113719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366183" y="66675"/>
            <a:ext cx="7349067" cy="6572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2800" b="1" dirty="0" smtClean="0">
                <a:solidFill>
                  <a:prstClr val="white"/>
                </a:solidFill>
              </a:rPr>
              <a:t>The BIOM </a:t>
            </a:r>
            <a:r>
              <a:rPr lang="en-US" sz="2800" b="1" dirty="0">
                <a:solidFill>
                  <a:prstClr val="white"/>
                </a:solidFill>
              </a:rPr>
              <a:t>file </a:t>
            </a:r>
            <a:r>
              <a:rPr lang="en-US" sz="2800" b="1" dirty="0" smtClean="0">
                <a:solidFill>
                  <a:prstClr val="white"/>
                </a:solidFill>
              </a:rPr>
              <a:t>output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0" name="Content Placeholder 2"/>
          <p:cNvSpPr>
            <a:spLocks noGrp="1"/>
          </p:cNvSpPr>
          <p:nvPr>
            <p:ph idx="1"/>
          </p:nvPr>
        </p:nvSpPr>
        <p:spPr>
          <a:xfrm>
            <a:off x="531627" y="6507126"/>
            <a:ext cx="3009015" cy="187382"/>
          </a:xfrm>
        </p:spPr>
        <p:txBody>
          <a:bodyPr>
            <a:normAutofit fontScale="25000" lnSpcReduction="20000"/>
          </a:bodyPr>
          <a:lstStyle/>
          <a:p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53534" y="999462"/>
            <a:ext cx="8926508" cy="55076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prstClr val="black"/>
                </a:solidFill>
              </a:rPr>
              <a:t>BIOM file output [</a:t>
            </a:r>
            <a:r>
              <a:rPr lang="en-GB" sz="2400" dirty="0" smtClean="0">
                <a:solidFill>
                  <a:prstClr val="black"/>
                </a:solidFill>
              </a:rPr>
              <a:t>analysis </a:t>
            </a:r>
            <a:r>
              <a:rPr lang="en-GB" sz="2400" dirty="0">
                <a:solidFill>
                  <a:prstClr val="black"/>
                </a:solidFill>
              </a:rPr>
              <a:t>with other tools]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GB" sz="2000" dirty="0"/>
              <a:t>The </a:t>
            </a:r>
            <a:r>
              <a:rPr lang="en-GB" sz="2000" b="1" u="sng" dirty="0"/>
              <a:t>Bi</a:t>
            </a:r>
            <a:r>
              <a:rPr lang="en-GB" sz="2000" dirty="0"/>
              <a:t>ological </a:t>
            </a:r>
            <a:r>
              <a:rPr lang="en-GB" sz="2000" b="1" u="sng" dirty="0"/>
              <a:t>O</a:t>
            </a:r>
            <a:r>
              <a:rPr lang="en-GB" sz="2000" dirty="0"/>
              <a:t>bservation </a:t>
            </a:r>
            <a:r>
              <a:rPr lang="en-GB" sz="2000" b="1" u="sng" dirty="0" smtClean="0"/>
              <a:t>M</a:t>
            </a:r>
            <a:r>
              <a:rPr lang="en-GB" sz="2000" dirty="0"/>
              <a:t>atrix Format </a:t>
            </a:r>
            <a:r>
              <a:rPr lang="en-GB" sz="2000" dirty="0">
                <a:hlinkClick r:id="rId4"/>
              </a:rPr>
              <a:t>http://biom-format.org</a:t>
            </a:r>
            <a:r>
              <a:rPr lang="en-GB" sz="2000" dirty="0" smtClean="0">
                <a:hlinkClick r:id="rId4"/>
              </a:rPr>
              <a:t>/</a:t>
            </a:r>
            <a:r>
              <a:rPr lang="en-GB" sz="2000" dirty="0" smtClean="0"/>
              <a:t> </a:t>
            </a:r>
          </a:p>
          <a:p>
            <a:pPr lvl="2">
              <a:buFont typeface="Arial" panose="020B0604020202020204" pitchFamily="34" charset="0"/>
              <a:buChar char="•"/>
            </a:pPr>
            <a:endParaRPr lang="en-GB" dirty="0" smtClean="0"/>
          </a:p>
          <a:p>
            <a:pPr lvl="1">
              <a:buFont typeface="Arial" panose="020B0604020202020204" pitchFamily="34" charset="0"/>
              <a:buChar char="•"/>
            </a:pPr>
            <a:r>
              <a:rPr lang="en-GB" sz="2400" dirty="0" smtClean="0"/>
              <a:t>A standard </a:t>
            </a:r>
            <a:r>
              <a:rPr lang="en-GB" sz="2400" dirty="0"/>
              <a:t>representation of the “sample by observation contingency table</a:t>
            </a:r>
            <a:r>
              <a:rPr lang="en-GB" sz="2400" dirty="0" smtClean="0"/>
              <a:t>”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GB" sz="2400" dirty="0" smtClean="0">
              <a:solidFill>
                <a:prstClr val="black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2400" dirty="0" smtClean="0">
                <a:solidFill>
                  <a:prstClr val="black"/>
                </a:solidFill>
              </a:rPr>
              <a:t>Can include [hierarchical] taxonomic, metadata and phylogenetic tree information</a:t>
            </a:r>
            <a:endParaRPr lang="en-US" sz="2400" dirty="0" smtClean="0">
              <a:solidFill>
                <a:prstClr val="black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US" sz="2400" dirty="0" smtClean="0">
              <a:solidFill>
                <a:prstClr val="black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2400" dirty="0"/>
              <a:t>BIOM-formatted files </a:t>
            </a:r>
            <a:r>
              <a:rPr lang="en-GB" sz="2400" dirty="0" smtClean="0"/>
              <a:t> 			tab-separated text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GB" sz="2400" dirty="0" smtClean="0">
              <a:solidFill>
                <a:prstClr val="black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2400" dirty="0" smtClean="0">
                <a:solidFill>
                  <a:prstClr val="black"/>
                </a:solidFill>
              </a:rPr>
              <a:t>Other software can output/read .</a:t>
            </a:r>
            <a:r>
              <a:rPr lang="en-GB" sz="2400" dirty="0" err="1" smtClean="0">
                <a:solidFill>
                  <a:prstClr val="black"/>
                </a:solidFill>
              </a:rPr>
              <a:t>biom</a:t>
            </a:r>
            <a:r>
              <a:rPr lang="en-GB" sz="2400" dirty="0" smtClean="0">
                <a:solidFill>
                  <a:prstClr val="black"/>
                </a:solidFill>
              </a:rPr>
              <a:t> files 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GB" sz="2000" dirty="0" smtClean="0">
                <a:solidFill>
                  <a:prstClr val="black"/>
                </a:solidFill>
              </a:rPr>
              <a:t>e.g. MEGAN, STAMP, MG-RAST, </a:t>
            </a:r>
            <a:r>
              <a:rPr lang="en-GB" sz="2000" dirty="0" err="1" smtClean="0">
                <a:solidFill>
                  <a:prstClr val="black"/>
                </a:solidFill>
              </a:rPr>
              <a:t>Phyloseq</a:t>
            </a:r>
            <a:r>
              <a:rPr lang="en-GB" sz="2000" dirty="0" smtClean="0">
                <a:solidFill>
                  <a:prstClr val="black"/>
                </a:solidFill>
              </a:rPr>
              <a:t> etc.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3848986" y="4944140"/>
            <a:ext cx="767802" cy="0"/>
          </a:xfrm>
          <a:prstGeom prst="straightConnector1">
            <a:avLst/>
          </a:prstGeom>
          <a:ln w="28575"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9531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366183" y="66675"/>
            <a:ext cx="7349067" cy="6572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/>
              <a:buNone/>
            </a:pPr>
            <a:r>
              <a:rPr lang="en-US" sz="2800" b="1" dirty="0" smtClean="0">
                <a:solidFill>
                  <a:prstClr val="white"/>
                </a:solidFill>
              </a:rPr>
              <a:t>16S </a:t>
            </a:r>
            <a:r>
              <a:rPr lang="en-US" sz="2800" b="1" dirty="0" err="1" smtClean="0">
                <a:solidFill>
                  <a:prstClr val="white"/>
                </a:solidFill>
              </a:rPr>
              <a:t>rRNA</a:t>
            </a:r>
            <a:r>
              <a:rPr lang="en-US" sz="2800" b="1" dirty="0" smtClean="0">
                <a:solidFill>
                  <a:prstClr val="white"/>
                </a:solidFill>
              </a:rPr>
              <a:t> Data - </a:t>
            </a:r>
            <a:r>
              <a:rPr lang="en-US" sz="2800" b="1" dirty="0" err="1" smtClean="0">
                <a:solidFill>
                  <a:prstClr val="white"/>
                </a:solidFill>
              </a:rPr>
              <a:t>Qiime</a:t>
            </a:r>
            <a:r>
              <a:rPr lang="en-US" sz="2800" b="1" dirty="0" smtClean="0">
                <a:solidFill>
                  <a:prstClr val="white"/>
                </a:solidFill>
              </a:rPr>
              <a:t> [pronounced ‘chime’]</a:t>
            </a:r>
            <a:endParaRPr lang="en-US" sz="2800" b="1" dirty="0">
              <a:solidFill>
                <a:prstClr val="white"/>
              </a:solidFill>
            </a:endParaRPr>
          </a:p>
          <a:p>
            <a:pPr marL="0" indent="0">
              <a:buFont typeface="Arial"/>
              <a:buNone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0" name="Content Placeholder 2"/>
          <p:cNvSpPr>
            <a:spLocks noGrp="1"/>
          </p:cNvSpPr>
          <p:nvPr>
            <p:ph idx="1"/>
          </p:nvPr>
        </p:nvSpPr>
        <p:spPr>
          <a:xfrm>
            <a:off x="153533" y="6119279"/>
            <a:ext cx="3387110" cy="575229"/>
          </a:xfrm>
        </p:spPr>
        <p:txBody>
          <a:bodyPr>
            <a:normAutofit lnSpcReduction="10000"/>
          </a:bodyPr>
          <a:lstStyle/>
          <a:p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53534" y="999462"/>
            <a:ext cx="8926508" cy="259434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BIOM file output [</a:t>
            </a:r>
            <a:r>
              <a:rPr lang="en-GB" dirty="0" smtClean="0">
                <a:solidFill>
                  <a:schemeClr val="bg1">
                    <a:lumMod val="65000"/>
                  </a:schemeClr>
                </a:solidFill>
              </a:rPr>
              <a:t>analysis 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with other tools]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dirty="0" smtClean="0">
              <a:solidFill>
                <a:prstClr val="black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prstClr val="black"/>
                </a:solidFill>
              </a:rPr>
              <a:t>Very active </a:t>
            </a:r>
            <a:r>
              <a:rPr lang="en-US" dirty="0">
                <a:solidFill>
                  <a:prstClr val="black"/>
                </a:solidFill>
              </a:rPr>
              <a:t>and helpful forum </a:t>
            </a:r>
            <a:r>
              <a:rPr lang="en-US" sz="2200" dirty="0">
                <a:solidFill>
                  <a:prstClr val="black"/>
                </a:solidFill>
                <a:hlinkClick r:id="rId4"/>
              </a:rPr>
              <a:t>https://groups.google.com/forum/#!</a:t>
            </a:r>
            <a:r>
              <a:rPr lang="en-US" sz="2200" dirty="0" smtClean="0">
                <a:solidFill>
                  <a:prstClr val="black"/>
                </a:solidFill>
                <a:hlinkClick r:id="rId4"/>
              </a:rPr>
              <a:t>forum/qiime-forum</a:t>
            </a:r>
            <a:r>
              <a:rPr lang="en-US" sz="2200" dirty="0" smtClean="0">
                <a:solidFill>
                  <a:prstClr val="black"/>
                </a:solidFill>
              </a:rPr>
              <a:t> </a:t>
            </a:r>
            <a:endParaRPr lang="en-US" sz="2200" dirty="0">
              <a:solidFill>
                <a:prstClr val="black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GB" dirty="0" smtClean="0">
              <a:solidFill>
                <a:prstClr val="black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prstClr val="black"/>
                </a:solidFill>
              </a:rPr>
              <a:t>Excellent tutorials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GB" dirty="0" smtClean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6483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366183" y="66675"/>
            <a:ext cx="7349067" cy="6572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/>
              <a:buNone/>
            </a:pPr>
            <a:r>
              <a:rPr lang="en-US" sz="2800" b="1" dirty="0" smtClean="0">
                <a:solidFill>
                  <a:prstClr val="white"/>
                </a:solidFill>
              </a:rPr>
              <a:t>16S </a:t>
            </a:r>
            <a:r>
              <a:rPr lang="en-US" sz="2800" b="1" dirty="0" err="1" smtClean="0">
                <a:solidFill>
                  <a:prstClr val="white"/>
                </a:solidFill>
              </a:rPr>
              <a:t>rRNA</a:t>
            </a:r>
            <a:r>
              <a:rPr lang="en-US" sz="2800" b="1" dirty="0" smtClean="0">
                <a:solidFill>
                  <a:prstClr val="white"/>
                </a:solidFill>
              </a:rPr>
              <a:t> Data - </a:t>
            </a:r>
            <a:r>
              <a:rPr lang="en-US" sz="2800" b="1" dirty="0" err="1" smtClean="0">
                <a:solidFill>
                  <a:prstClr val="white"/>
                </a:solidFill>
              </a:rPr>
              <a:t>Qiime</a:t>
            </a:r>
            <a:r>
              <a:rPr lang="en-US" sz="2800" b="1" dirty="0" smtClean="0">
                <a:solidFill>
                  <a:prstClr val="white"/>
                </a:solidFill>
              </a:rPr>
              <a:t> [pronounced ‘chime’]</a:t>
            </a:r>
            <a:endParaRPr lang="en-US" sz="2800" b="1" dirty="0">
              <a:solidFill>
                <a:prstClr val="white"/>
              </a:solidFill>
            </a:endParaRPr>
          </a:p>
          <a:p>
            <a:pPr marL="0" indent="0">
              <a:buFont typeface="Arial"/>
              <a:buNone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0" name="Content Placeholder 2"/>
          <p:cNvSpPr>
            <a:spLocks noGrp="1"/>
          </p:cNvSpPr>
          <p:nvPr>
            <p:ph idx="1"/>
          </p:nvPr>
        </p:nvSpPr>
        <p:spPr>
          <a:xfrm>
            <a:off x="153533" y="6119279"/>
            <a:ext cx="3387110" cy="575229"/>
          </a:xfrm>
        </p:spPr>
        <p:txBody>
          <a:bodyPr>
            <a:normAutofit lnSpcReduction="10000"/>
          </a:bodyPr>
          <a:lstStyle/>
          <a:p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53534" y="999460"/>
            <a:ext cx="8926508" cy="496540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BIOM file output [</a:t>
            </a:r>
            <a:r>
              <a:rPr lang="en-GB" dirty="0" smtClean="0">
                <a:solidFill>
                  <a:schemeClr val="bg1">
                    <a:lumMod val="65000"/>
                  </a:schemeClr>
                </a:solidFill>
              </a:rPr>
              <a:t>analysis 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with other tools]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Very active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and helpful forum </a:t>
            </a:r>
            <a:r>
              <a:rPr lang="en-US" sz="2200" dirty="0">
                <a:solidFill>
                  <a:schemeClr val="bg1">
                    <a:lumMod val="65000"/>
                  </a:schemeClr>
                </a:solidFill>
              </a:rPr>
              <a:t>https://groups.google.com/forum/#!</a:t>
            </a:r>
            <a:r>
              <a:rPr lang="en-US" sz="2200" dirty="0" smtClean="0">
                <a:solidFill>
                  <a:schemeClr val="bg1">
                    <a:lumMod val="65000"/>
                  </a:schemeClr>
                </a:solidFill>
              </a:rPr>
              <a:t>forum/qiime-forum </a:t>
            </a:r>
            <a:endParaRPr lang="en-US" sz="2200" dirty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GB" dirty="0" smtClean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chemeClr val="bg1">
                    <a:lumMod val="65000"/>
                  </a:schemeClr>
                </a:solidFill>
              </a:rPr>
              <a:t>Excellent tutorials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GB" dirty="0" smtClean="0">
              <a:solidFill>
                <a:prstClr val="black"/>
              </a:solidFill>
            </a:endParaRPr>
          </a:p>
          <a:p>
            <a:pPr marL="457200" lvl="1" indent="0">
              <a:buNone/>
            </a:pPr>
            <a:r>
              <a:rPr lang="en-GB" b="1" i="1" dirty="0" smtClean="0">
                <a:solidFill>
                  <a:prstClr val="black"/>
                </a:solidFill>
              </a:rPr>
              <a:t>But,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prstClr val="black"/>
                </a:solidFill>
              </a:rPr>
              <a:t>Installation </a:t>
            </a:r>
            <a:r>
              <a:rPr lang="en-GB" dirty="0">
                <a:solidFill>
                  <a:prstClr val="black"/>
                </a:solidFill>
              </a:rPr>
              <a:t>is </a:t>
            </a:r>
            <a:r>
              <a:rPr lang="en-GB" i="1" dirty="0">
                <a:solidFill>
                  <a:prstClr val="black"/>
                </a:solidFill>
              </a:rPr>
              <a:t>hard</a:t>
            </a:r>
            <a:r>
              <a:rPr lang="en-GB" dirty="0">
                <a:solidFill>
                  <a:prstClr val="black"/>
                </a:solidFill>
              </a:rPr>
              <a:t>; use the QIIME Virtual Box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dirty="0" smtClean="0">
              <a:solidFill>
                <a:prstClr val="black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prstClr val="black"/>
                </a:solidFill>
              </a:rPr>
              <a:t>Python scripts run on CLI, e.g.</a:t>
            </a:r>
          </a:p>
          <a:p>
            <a:pPr marL="457200" lvl="1" indent="0">
              <a:buFont typeface="Arial"/>
              <a:buNone/>
            </a:pPr>
            <a:r>
              <a:rPr lang="en-US" sz="1600" b="1" dirty="0" smtClean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pick_open_reference_otus.py</a:t>
            </a:r>
            <a:r>
              <a:rPr lang="en-US" sz="1600" dirty="0" smtClean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sz="16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6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 smtClean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seqs.fna</a:t>
            </a:r>
            <a:r>
              <a:rPr lang="en-US" sz="1600" dirty="0" smtClean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-r </a:t>
            </a:r>
            <a:r>
              <a:rPr lang="en-US" sz="1600" b="1" dirty="0" err="1" smtClean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refseqs.fna</a:t>
            </a:r>
            <a:r>
              <a:rPr lang="en-US" sz="1600" b="1" dirty="0" smtClean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smtClean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–o </a:t>
            </a:r>
            <a:r>
              <a:rPr lang="en-US" sz="1600" dirty="0" err="1" smtClean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outputDir</a:t>
            </a:r>
            <a:endParaRPr lang="en-US" sz="1600" dirty="0" smtClean="0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4462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366183" y="66675"/>
            <a:ext cx="7349067" cy="6572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/>
              <a:buNone/>
            </a:pPr>
            <a:r>
              <a:rPr lang="en-US" sz="2800" b="1" dirty="0" smtClean="0">
                <a:solidFill>
                  <a:prstClr val="white"/>
                </a:solidFill>
              </a:rPr>
              <a:t>16S </a:t>
            </a:r>
            <a:r>
              <a:rPr lang="en-US" sz="2800" b="1" dirty="0" err="1" smtClean="0">
                <a:solidFill>
                  <a:prstClr val="white"/>
                </a:solidFill>
              </a:rPr>
              <a:t>rRNA</a:t>
            </a:r>
            <a:r>
              <a:rPr lang="en-US" sz="2800" b="1" dirty="0" smtClean="0">
                <a:solidFill>
                  <a:prstClr val="white"/>
                </a:solidFill>
              </a:rPr>
              <a:t> Data - </a:t>
            </a:r>
            <a:r>
              <a:rPr lang="en-US" sz="2800" b="1" dirty="0" err="1" smtClean="0">
                <a:solidFill>
                  <a:prstClr val="white"/>
                </a:solidFill>
              </a:rPr>
              <a:t>Qiime</a:t>
            </a:r>
            <a:r>
              <a:rPr lang="en-US" sz="2800" b="1" dirty="0" smtClean="0">
                <a:solidFill>
                  <a:prstClr val="white"/>
                </a:solidFill>
              </a:rPr>
              <a:t> [pronounced ‘chime’]</a:t>
            </a:r>
            <a:endParaRPr lang="en-US" sz="2800" b="1" dirty="0">
              <a:solidFill>
                <a:prstClr val="white"/>
              </a:solidFill>
            </a:endParaRPr>
          </a:p>
          <a:p>
            <a:pPr marL="0" indent="0">
              <a:buFont typeface="Arial"/>
              <a:buNone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0" name="Content Placeholder 2"/>
          <p:cNvSpPr>
            <a:spLocks noGrp="1"/>
          </p:cNvSpPr>
          <p:nvPr>
            <p:ph idx="1"/>
          </p:nvPr>
        </p:nvSpPr>
        <p:spPr>
          <a:xfrm>
            <a:off x="153533" y="6119279"/>
            <a:ext cx="3387110" cy="575229"/>
          </a:xfrm>
        </p:spPr>
        <p:txBody>
          <a:bodyPr>
            <a:normAutofit lnSpcReduction="10000"/>
          </a:bodyPr>
          <a:lstStyle/>
          <a:p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53534" y="999461"/>
            <a:ext cx="8926508" cy="490161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Arial" panose="020B0604020202020204" pitchFamily="34" charset="0"/>
              <a:buChar char="•"/>
            </a:pPr>
            <a:r>
              <a:rPr lang="en-GB" sz="2600" dirty="0">
                <a:solidFill>
                  <a:schemeClr val="bg1">
                    <a:lumMod val="65000"/>
                  </a:schemeClr>
                </a:solidFill>
              </a:rPr>
              <a:t>BIOM file output [</a:t>
            </a:r>
            <a:r>
              <a:rPr lang="en-GB" sz="2600" dirty="0" smtClean="0">
                <a:solidFill>
                  <a:schemeClr val="bg1">
                    <a:lumMod val="65000"/>
                  </a:schemeClr>
                </a:solidFill>
              </a:rPr>
              <a:t>analysis </a:t>
            </a:r>
            <a:r>
              <a:rPr lang="en-GB" sz="2600" dirty="0">
                <a:solidFill>
                  <a:schemeClr val="bg1">
                    <a:lumMod val="65000"/>
                  </a:schemeClr>
                </a:solidFill>
              </a:rPr>
              <a:t>with other tools]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sz="2600" dirty="0" smtClean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600" dirty="0" smtClean="0">
                <a:solidFill>
                  <a:schemeClr val="bg1">
                    <a:lumMod val="65000"/>
                  </a:schemeClr>
                </a:solidFill>
              </a:rPr>
              <a:t>Very active </a:t>
            </a:r>
            <a:r>
              <a:rPr lang="en-US" sz="2600" dirty="0">
                <a:solidFill>
                  <a:schemeClr val="bg1">
                    <a:lumMod val="65000"/>
                  </a:schemeClr>
                </a:solidFill>
              </a:rPr>
              <a:t>and helpful forum 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https://groups.google.com/forum/#!</a:t>
            </a:r>
            <a:r>
              <a:rPr lang="en-US" sz="2000" dirty="0" smtClean="0">
                <a:solidFill>
                  <a:schemeClr val="bg1">
                    <a:lumMod val="65000"/>
                  </a:schemeClr>
                </a:solidFill>
              </a:rPr>
              <a:t>forum/qiime-forum </a:t>
            </a:r>
            <a:endParaRPr lang="en-US" sz="2000" dirty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GB" sz="2600" dirty="0" smtClean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2600" dirty="0" smtClean="0">
                <a:solidFill>
                  <a:schemeClr val="bg1">
                    <a:lumMod val="65000"/>
                  </a:schemeClr>
                </a:solidFill>
              </a:rPr>
              <a:t>Excellent tutorials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GB" sz="2600" dirty="0" smtClean="0">
              <a:solidFill>
                <a:prstClr val="black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2600" dirty="0" smtClean="0">
                <a:solidFill>
                  <a:prstClr val="black"/>
                </a:solidFill>
              </a:rPr>
              <a:t>As an alternative: </a:t>
            </a:r>
            <a:r>
              <a:rPr lang="en-GB" sz="2600" b="1" i="1" dirty="0" err="1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Mothur</a:t>
            </a:r>
            <a:r>
              <a:rPr lang="en-GB" sz="2600" dirty="0">
                <a:solidFill>
                  <a:prstClr val="black"/>
                </a:solidFill>
              </a:rPr>
              <a:t>  </a:t>
            </a:r>
            <a:r>
              <a:rPr lang="en-GB" sz="2000" dirty="0">
                <a:solidFill>
                  <a:prstClr val="black"/>
                </a:solidFill>
                <a:hlinkClick r:id="rId4"/>
              </a:rPr>
              <a:t>http://www.mothur.org</a:t>
            </a:r>
            <a:r>
              <a:rPr lang="en-GB" sz="2000" dirty="0" smtClean="0">
                <a:solidFill>
                  <a:prstClr val="black"/>
                </a:solidFill>
                <a:hlinkClick r:id="rId4"/>
              </a:rPr>
              <a:t>/</a:t>
            </a:r>
            <a:r>
              <a:rPr lang="en-GB" sz="2000" dirty="0" smtClean="0">
                <a:solidFill>
                  <a:prstClr val="black"/>
                </a:solidFill>
              </a:rPr>
              <a:t> 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prstClr val="black"/>
                </a:solidFill>
              </a:rPr>
              <a:t>CLI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prstClr val="black"/>
                </a:solidFill>
              </a:rPr>
              <a:t>A Java GUI version now available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prstClr val="black"/>
                </a:solidFill>
              </a:rPr>
              <a:t>Analyse data outside of application</a:t>
            </a:r>
          </a:p>
        </p:txBody>
      </p:sp>
    </p:spTree>
    <p:extLst>
      <p:ext uri="{BB962C8B-B14F-4D97-AF65-F5344CB8AC3E}">
        <p14:creationId xmlns:p14="http://schemas.microsoft.com/office/powerpoint/2010/main" val="500488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366183" y="66675"/>
            <a:ext cx="7349067" cy="6572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0" name="Content Placeholder 2"/>
          <p:cNvSpPr>
            <a:spLocks noGrp="1"/>
          </p:cNvSpPr>
          <p:nvPr>
            <p:ph idx="1"/>
          </p:nvPr>
        </p:nvSpPr>
        <p:spPr>
          <a:xfrm>
            <a:off x="153533" y="6119279"/>
            <a:ext cx="3387110" cy="575229"/>
          </a:xfrm>
        </p:spPr>
        <p:txBody>
          <a:bodyPr>
            <a:normAutofit lnSpcReduction="10000"/>
          </a:bodyPr>
          <a:lstStyle/>
          <a:p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" y="999460"/>
            <a:ext cx="4214538" cy="5128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Arial" panose="020B0604020202020204" pitchFamily="34" charset="0"/>
              <a:buChar char="•"/>
            </a:pPr>
            <a:endParaRPr lang="en-GB" dirty="0" smtClean="0">
              <a:solidFill>
                <a:prstClr val="black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GB" dirty="0" smtClean="0">
              <a:solidFill>
                <a:prstClr val="black"/>
              </a:solidFill>
            </a:endParaRPr>
          </a:p>
          <a:p>
            <a:pPr marL="457200" lvl="1" indent="0" algn="ctr">
              <a:buFont typeface="Arial"/>
              <a:buNone/>
            </a:pPr>
            <a:r>
              <a:rPr lang="en-GB" sz="2600" dirty="0" smtClean="0">
                <a:solidFill>
                  <a:prstClr val="black"/>
                </a:solidFill>
              </a:rPr>
              <a:t>Broad overview of </a:t>
            </a:r>
            <a:r>
              <a:rPr lang="en-GB" sz="2600" dirty="0" err="1" smtClean="0">
                <a:solidFill>
                  <a:prstClr val="black"/>
                </a:solidFill>
              </a:rPr>
              <a:t>bioinformatic</a:t>
            </a:r>
            <a:r>
              <a:rPr lang="en-GB" sz="2600" dirty="0" smtClean="0">
                <a:solidFill>
                  <a:prstClr val="black"/>
                </a:solidFill>
              </a:rPr>
              <a:t> </a:t>
            </a:r>
            <a:r>
              <a:rPr lang="en-GB" sz="2600" dirty="0">
                <a:solidFill>
                  <a:prstClr val="black"/>
                </a:solidFill>
              </a:rPr>
              <a:t>methods for </a:t>
            </a:r>
            <a:r>
              <a:rPr lang="en-GB" sz="2600" dirty="0" smtClean="0">
                <a:solidFill>
                  <a:prstClr val="black"/>
                </a:solidFill>
              </a:rPr>
              <a:t>functional metagenomics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GB" dirty="0">
              <a:solidFill>
                <a:prstClr val="black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GB" dirty="0" smtClean="0">
              <a:solidFill>
                <a:prstClr val="black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GB" dirty="0" smtClean="0">
              <a:solidFill>
                <a:prstClr val="black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GB" dirty="0">
              <a:solidFill>
                <a:prstClr val="black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US" dirty="0" smtClean="0">
              <a:solidFill>
                <a:prstClr val="black"/>
              </a:solidFill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369721" y="70213"/>
            <a:ext cx="7349067" cy="6572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/>
              <a:buNone/>
            </a:pPr>
            <a:r>
              <a:rPr lang="en-US" sz="2800" b="1" dirty="0" smtClean="0">
                <a:solidFill>
                  <a:prstClr val="white"/>
                </a:solidFill>
              </a:rPr>
              <a:t>Metagenomics in a Nutshell</a:t>
            </a:r>
            <a:endParaRPr lang="en-US" sz="2800" b="1" dirty="0">
              <a:solidFill>
                <a:prstClr val="white"/>
              </a:solidFill>
            </a:endParaRPr>
          </a:p>
          <a:p>
            <a:pPr marL="0" indent="0">
              <a:buFont typeface="Arial"/>
              <a:buNone/>
            </a:pPr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433774" y="831557"/>
            <a:ext cx="4582468" cy="5873072"/>
          </a:xfrm>
          <a:prstGeom prst="rect">
            <a:avLst/>
          </a:prstGeom>
          <a:noFill/>
          <a:ln w="9525">
            <a:solidFill>
              <a:sysClr val="windowText" lastClr="000000"/>
            </a:solidFill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398115" y="5478904"/>
            <a:ext cx="3816424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1400" dirty="0" smtClean="0">
                <a:solidFill>
                  <a:prstClr val="black"/>
                </a:solidFill>
              </a:rPr>
              <a:t>Morgan XC, </a:t>
            </a:r>
            <a:r>
              <a:rPr lang="en-GB" sz="1400" dirty="0" err="1" smtClean="0">
                <a:solidFill>
                  <a:prstClr val="black"/>
                </a:solidFill>
              </a:rPr>
              <a:t>Huttenhower</a:t>
            </a:r>
            <a:r>
              <a:rPr lang="en-GB" sz="1400" dirty="0" smtClean="0">
                <a:solidFill>
                  <a:prstClr val="black"/>
                </a:solidFill>
              </a:rPr>
              <a:t> C (2012) </a:t>
            </a:r>
          </a:p>
          <a:p>
            <a:r>
              <a:rPr lang="en-GB" sz="1400" dirty="0" err="1" smtClean="0">
                <a:solidFill>
                  <a:prstClr val="black"/>
                </a:solidFill>
              </a:rPr>
              <a:t>PLoS</a:t>
            </a:r>
            <a:r>
              <a:rPr lang="en-GB" sz="1400" dirty="0" smtClean="0">
                <a:solidFill>
                  <a:prstClr val="black"/>
                </a:solidFill>
              </a:rPr>
              <a:t> </a:t>
            </a:r>
            <a:r>
              <a:rPr lang="en-GB" sz="1400" dirty="0" err="1" smtClean="0">
                <a:solidFill>
                  <a:prstClr val="black"/>
                </a:solidFill>
              </a:rPr>
              <a:t>Comput</a:t>
            </a:r>
            <a:r>
              <a:rPr lang="en-GB" sz="1400" dirty="0" smtClean="0">
                <a:solidFill>
                  <a:prstClr val="black"/>
                </a:solidFill>
              </a:rPr>
              <a:t> </a:t>
            </a:r>
            <a:r>
              <a:rPr lang="en-GB" sz="1400" dirty="0" err="1" smtClean="0">
                <a:solidFill>
                  <a:prstClr val="black"/>
                </a:solidFill>
              </a:rPr>
              <a:t>Biol</a:t>
            </a:r>
            <a:r>
              <a:rPr lang="en-GB" sz="1400" dirty="0" smtClean="0">
                <a:solidFill>
                  <a:prstClr val="black"/>
                </a:solidFill>
              </a:rPr>
              <a:t> 8(12): e1002808. </a:t>
            </a:r>
            <a:endParaRPr lang="en-GB" sz="14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7486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366183" y="66675"/>
            <a:ext cx="7349067" cy="6572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0" name="Content Placeholder 2"/>
          <p:cNvSpPr>
            <a:spLocks noGrp="1"/>
          </p:cNvSpPr>
          <p:nvPr>
            <p:ph idx="1"/>
          </p:nvPr>
        </p:nvSpPr>
        <p:spPr>
          <a:xfrm>
            <a:off x="153533" y="6119279"/>
            <a:ext cx="3387110" cy="575229"/>
          </a:xfrm>
        </p:spPr>
        <p:txBody>
          <a:bodyPr>
            <a:normAutofit lnSpcReduction="10000"/>
          </a:bodyPr>
          <a:lstStyle/>
          <a:p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" y="999460"/>
            <a:ext cx="4214538" cy="5128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Arial" panose="020B0604020202020204" pitchFamily="34" charset="0"/>
              <a:buChar char="•"/>
            </a:pPr>
            <a:endParaRPr lang="en-GB" dirty="0" smtClean="0">
              <a:solidFill>
                <a:prstClr val="black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GB" dirty="0" smtClean="0">
              <a:solidFill>
                <a:prstClr val="black"/>
              </a:solidFill>
            </a:endParaRPr>
          </a:p>
          <a:p>
            <a:pPr marL="457200" lvl="1" indent="0" algn="ctr">
              <a:buFont typeface="Arial"/>
              <a:buNone/>
            </a:pPr>
            <a:r>
              <a:rPr lang="en-GB" sz="2600" dirty="0" smtClean="0">
                <a:solidFill>
                  <a:prstClr val="black"/>
                </a:solidFill>
              </a:rPr>
              <a:t>Broad overview of </a:t>
            </a:r>
            <a:r>
              <a:rPr lang="en-GB" sz="2600" dirty="0" err="1" smtClean="0">
                <a:solidFill>
                  <a:prstClr val="black"/>
                </a:solidFill>
              </a:rPr>
              <a:t>bioinformatic</a:t>
            </a:r>
            <a:r>
              <a:rPr lang="en-GB" sz="2600" dirty="0" smtClean="0">
                <a:solidFill>
                  <a:prstClr val="black"/>
                </a:solidFill>
              </a:rPr>
              <a:t> </a:t>
            </a:r>
            <a:r>
              <a:rPr lang="en-GB" sz="2600" dirty="0">
                <a:solidFill>
                  <a:prstClr val="black"/>
                </a:solidFill>
              </a:rPr>
              <a:t>methods for </a:t>
            </a:r>
            <a:r>
              <a:rPr lang="en-GB" sz="2600" dirty="0" smtClean="0">
                <a:solidFill>
                  <a:prstClr val="black"/>
                </a:solidFill>
              </a:rPr>
              <a:t>functional metagenomics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GB" dirty="0">
              <a:solidFill>
                <a:prstClr val="black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GB" dirty="0" smtClean="0">
              <a:solidFill>
                <a:prstClr val="black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GB" dirty="0" smtClean="0">
              <a:solidFill>
                <a:prstClr val="black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GB" dirty="0">
              <a:solidFill>
                <a:prstClr val="black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US" dirty="0" smtClean="0">
              <a:solidFill>
                <a:prstClr val="black"/>
              </a:solidFill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369721" y="70213"/>
            <a:ext cx="7349067" cy="6572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/>
              <a:buNone/>
            </a:pPr>
            <a:r>
              <a:rPr lang="en-US" sz="2800" b="1" dirty="0" smtClean="0">
                <a:solidFill>
                  <a:prstClr val="white"/>
                </a:solidFill>
              </a:rPr>
              <a:t>Metagenomics in a Nutshell</a:t>
            </a:r>
            <a:endParaRPr lang="en-US" sz="2800" b="1" dirty="0">
              <a:solidFill>
                <a:prstClr val="white"/>
              </a:solidFill>
            </a:endParaRPr>
          </a:p>
          <a:p>
            <a:pPr marL="0" indent="0">
              <a:buFont typeface="Arial"/>
              <a:buNone/>
            </a:pPr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433774" y="831557"/>
            <a:ext cx="4582468" cy="5873072"/>
          </a:xfrm>
          <a:prstGeom prst="rect">
            <a:avLst/>
          </a:prstGeom>
          <a:noFill/>
          <a:ln w="9525">
            <a:solidFill>
              <a:sysClr val="windowText" lastClr="000000"/>
            </a:solidFill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398115" y="5478904"/>
            <a:ext cx="3816424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1400" dirty="0" smtClean="0">
                <a:solidFill>
                  <a:prstClr val="black"/>
                </a:solidFill>
              </a:rPr>
              <a:t>Morgan XC, </a:t>
            </a:r>
            <a:r>
              <a:rPr lang="en-GB" sz="1400" dirty="0" err="1" smtClean="0">
                <a:solidFill>
                  <a:prstClr val="black"/>
                </a:solidFill>
              </a:rPr>
              <a:t>Huttenhower</a:t>
            </a:r>
            <a:r>
              <a:rPr lang="en-GB" sz="1400" dirty="0" smtClean="0">
                <a:solidFill>
                  <a:prstClr val="black"/>
                </a:solidFill>
              </a:rPr>
              <a:t> C (2012) </a:t>
            </a:r>
          </a:p>
          <a:p>
            <a:r>
              <a:rPr lang="en-GB" sz="1400" dirty="0" err="1" smtClean="0">
                <a:solidFill>
                  <a:prstClr val="black"/>
                </a:solidFill>
              </a:rPr>
              <a:t>PLoS</a:t>
            </a:r>
            <a:r>
              <a:rPr lang="en-GB" sz="1400" dirty="0" smtClean="0">
                <a:solidFill>
                  <a:prstClr val="black"/>
                </a:solidFill>
              </a:rPr>
              <a:t> </a:t>
            </a:r>
            <a:r>
              <a:rPr lang="en-GB" sz="1400" dirty="0" err="1" smtClean="0">
                <a:solidFill>
                  <a:prstClr val="black"/>
                </a:solidFill>
              </a:rPr>
              <a:t>Comput</a:t>
            </a:r>
            <a:r>
              <a:rPr lang="en-GB" sz="1400" dirty="0" smtClean="0">
                <a:solidFill>
                  <a:prstClr val="black"/>
                </a:solidFill>
              </a:rPr>
              <a:t> </a:t>
            </a:r>
            <a:r>
              <a:rPr lang="en-GB" sz="1400" dirty="0" err="1" smtClean="0">
                <a:solidFill>
                  <a:prstClr val="black"/>
                </a:solidFill>
              </a:rPr>
              <a:t>Biol</a:t>
            </a:r>
            <a:r>
              <a:rPr lang="en-GB" sz="1400" dirty="0" smtClean="0">
                <a:solidFill>
                  <a:prstClr val="black"/>
                </a:solidFill>
              </a:rPr>
              <a:t> 8(12): e1002808. </a:t>
            </a:r>
            <a:endParaRPr lang="en-GB" sz="1400" dirty="0">
              <a:solidFill>
                <a:prstClr val="black"/>
              </a:solidFill>
            </a:endParaRPr>
          </a:p>
        </p:txBody>
      </p:sp>
      <p:sp>
        <p:nvSpPr>
          <p:cNvPr id="2" name="Freeform 1"/>
          <p:cNvSpPr/>
          <p:nvPr/>
        </p:nvSpPr>
        <p:spPr>
          <a:xfrm>
            <a:off x="7166180" y="5124936"/>
            <a:ext cx="1924493" cy="1669311"/>
          </a:xfrm>
          <a:custGeom>
            <a:avLst/>
            <a:gdLst>
              <a:gd name="connsiteX0" fmla="*/ 1796903 w 1924493"/>
              <a:gd name="connsiteY0" fmla="*/ 1010093 h 1669311"/>
              <a:gd name="connsiteX1" fmla="*/ 1850065 w 1924493"/>
              <a:gd name="connsiteY1" fmla="*/ 956930 h 1669311"/>
              <a:gd name="connsiteX2" fmla="*/ 1871331 w 1924493"/>
              <a:gd name="connsiteY2" fmla="*/ 882502 h 1669311"/>
              <a:gd name="connsiteX3" fmla="*/ 1892596 w 1924493"/>
              <a:gd name="connsiteY3" fmla="*/ 839972 h 1669311"/>
              <a:gd name="connsiteX4" fmla="*/ 1903228 w 1924493"/>
              <a:gd name="connsiteY4" fmla="*/ 765544 h 1669311"/>
              <a:gd name="connsiteX5" fmla="*/ 1913861 w 1924493"/>
              <a:gd name="connsiteY5" fmla="*/ 723014 h 1669311"/>
              <a:gd name="connsiteX6" fmla="*/ 1924493 w 1924493"/>
              <a:gd name="connsiteY6" fmla="*/ 616688 h 1669311"/>
              <a:gd name="connsiteX7" fmla="*/ 1913861 w 1924493"/>
              <a:gd name="connsiteY7" fmla="*/ 425302 h 1669311"/>
              <a:gd name="connsiteX8" fmla="*/ 1903228 w 1924493"/>
              <a:gd name="connsiteY8" fmla="*/ 393404 h 1669311"/>
              <a:gd name="connsiteX9" fmla="*/ 1881963 w 1924493"/>
              <a:gd name="connsiteY9" fmla="*/ 308344 h 1669311"/>
              <a:gd name="connsiteX10" fmla="*/ 1860698 w 1924493"/>
              <a:gd name="connsiteY10" fmla="*/ 276446 h 1669311"/>
              <a:gd name="connsiteX11" fmla="*/ 1850065 w 1924493"/>
              <a:gd name="connsiteY11" fmla="*/ 244548 h 1669311"/>
              <a:gd name="connsiteX12" fmla="*/ 1786270 w 1924493"/>
              <a:gd name="connsiteY12" fmla="*/ 180753 h 1669311"/>
              <a:gd name="connsiteX13" fmla="*/ 1765005 w 1924493"/>
              <a:gd name="connsiteY13" fmla="*/ 148855 h 1669311"/>
              <a:gd name="connsiteX14" fmla="*/ 1722475 w 1924493"/>
              <a:gd name="connsiteY14" fmla="*/ 127590 h 1669311"/>
              <a:gd name="connsiteX15" fmla="*/ 1648047 w 1924493"/>
              <a:gd name="connsiteY15" fmla="*/ 85060 h 1669311"/>
              <a:gd name="connsiteX16" fmla="*/ 1616149 w 1924493"/>
              <a:gd name="connsiteY16" fmla="*/ 74428 h 1669311"/>
              <a:gd name="connsiteX17" fmla="*/ 1573619 w 1924493"/>
              <a:gd name="connsiteY17" fmla="*/ 53162 h 1669311"/>
              <a:gd name="connsiteX18" fmla="*/ 1499191 w 1924493"/>
              <a:gd name="connsiteY18" fmla="*/ 31897 h 1669311"/>
              <a:gd name="connsiteX19" fmla="*/ 1414131 w 1924493"/>
              <a:gd name="connsiteY19" fmla="*/ 10632 h 1669311"/>
              <a:gd name="connsiteX20" fmla="*/ 1297172 w 1924493"/>
              <a:gd name="connsiteY20" fmla="*/ 0 h 1669311"/>
              <a:gd name="connsiteX21" fmla="*/ 988828 w 1924493"/>
              <a:gd name="connsiteY21" fmla="*/ 10632 h 1669311"/>
              <a:gd name="connsiteX22" fmla="*/ 925033 w 1924493"/>
              <a:gd name="connsiteY22" fmla="*/ 21265 h 1669311"/>
              <a:gd name="connsiteX23" fmla="*/ 850605 w 1924493"/>
              <a:gd name="connsiteY23" fmla="*/ 31897 h 1669311"/>
              <a:gd name="connsiteX24" fmla="*/ 765544 w 1924493"/>
              <a:gd name="connsiteY24" fmla="*/ 53162 h 1669311"/>
              <a:gd name="connsiteX25" fmla="*/ 723014 w 1924493"/>
              <a:gd name="connsiteY25" fmla="*/ 74428 h 1669311"/>
              <a:gd name="connsiteX26" fmla="*/ 669851 w 1924493"/>
              <a:gd name="connsiteY26" fmla="*/ 85060 h 1669311"/>
              <a:gd name="connsiteX27" fmla="*/ 595424 w 1924493"/>
              <a:gd name="connsiteY27" fmla="*/ 116958 h 1669311"/>
              <a:gd name="connsiteX28" fmla="*/ 574158 w 1924493"/>
              <a:gd name="connsiteY28" fmla="*/ 138223 h 1669311"/>
              <a:gd name="connsiteX29" fmla="*/ 531628 w 1924493"/>
              <a:gd name="connsiteY29" fmla="*/ 148855 h 1669311"/>
              <a:gd name="connsiteX30" fmla="*/ 457200 w 1924493"/>
              <a:gd name="connsiteY30" fmla="*/ 180753 h 1669311"/>
              <a:gd name="connsiteX31" fmla="*/ 393405 w 1924493"/>
              <a:gd name="connsiteY31" fmla="*/ 212651 h 1669311"/>
              <a:gd name="connsiteX32" fmla="*/ 361507 w 1924493"/>
              <a:gd name="connsiteY32" fmla="*/ 244548 h 1669311"/>
              <a:gd name="connsiteX33" fmla="*/ 329610 w 1924493"/>
              <a:gd name="connsiteY33" fmla="*/ 265814 h 1669311"/>
              <a:gd name="connsiteX34" fmla="*/ 308344 w 1924493"/>
              <a:gd name="connsiteY34" fmla="*/ 287079 h 1669311"/>
              <a:gd name="connsiteX35" fmla="*/ 212651 w 1924493"/>
              <a:gd name="connsiteY35" fmla="*/ 372139 h 1669311"/>
              <a:gd name="connsiteX36" fmla="*/ 170121 w 1924493"/>
              <a:gd name="connsiteY36" fmla="*/ 435935 h 1669311"/>
              <a:gd name="connsiteX37" fmla="*/ 95693 w 1924493"/>
              <a:gd name="connsiteY37" fmla="*/ 531628 h 1669311"/>
              <a:gd name="connsiteX38" fmla="*/ 53163 w 1924493"/>
              <a:gd name="connsiteY38" fmla="*/ 637953 h 1669311"/>
              <a:gd name="connsiteX39" fmla="*/ 42531 w 1924493"/>
              <a:gd name="connsiteY39" fmla="*/ 669851 h 1669311"/>
              <a:gd name="connsiteX40" fmla="*/ 21265 w 1924493"/>
              <a:gd name="connsiteY40" fmla="*/ 701748 h 1669311"/>
              <a:gd name="connsiteX41" fmla="*/ 10633 w 1924493"/>
              <a:gd name="connsiteY41" fmla="*/ 765544 h 1669311"/>
              <a:gd name="connsiteX42" fmla="*/ 0 w 1924493"/>
              <a:gd name="connsiteY42" fmla="*/ 808074 h 1669311"/>
              <a:gd name="connsiteX43" fmla="*/ 10633 w 1924493"/>
              <a:gd name="connsiteY43" fmla="*/ 988828 h 1669311"/>
              <a:gd name="connsiteX44" fmla="*/ 31898 w 1924493"/>
              <a:gd name="connsiteY44" fmla="*/ 1052623 h 1669311"/>
              <a:gd name="connsiteX45" fmla="*/ 42531 w 1924493"/>
              <a:gd name="connsiteY45" fmla="*/ 1084521 h 1669311"/>
              <a:gd name="connsiteX46" fmla="*/ 106326 w 1924493"/>
              <a:gd name="connsiteY46" fmla="*/ 1180214 h 1669311"/>
              <a:gd name="connsiteX47" fmla="*/ 127591 w 1924493"/>
              <a:gd name="connsiteY47" fmla="*/ 1212111 h 1669311"/>
              <a:gd name="connsiteX48" fmla="*/ 191386 w 1924493"/>
              <a:gd name="connsiteY48" fmla="*/ 1275907 h 1669311"/>
              <a:gd name="connsiteX49" fmla="*/ 244549 w 1924493"/>
              <a:gd name="connsiteY49" fmla="*/ 1318437 h 1669311"/>
              <a:gd name="connsiteX50" fmla="*/ 265814 w 1924493"/>
              <a:gd name="connsiteY50" fmla="*/ 1350335 h 1669311"/>
              <a:gd name="connsiteX51" fmla="*/ 308344 w 1924493"/>
              <a:gd name="connsiteY51" fmla="*/ 1371600 h 1669311"/>
              <a:gd name="connsiteX52" fmla="*/ 340242 w 1924493"/>
              <a:gd name="connsiteY52" fmla="*/ 1392865 h 1669311"/>
              <a:gd name="connsiteX53" fmla="*/ 414670 w 1924493"/>
              <a:gd name="connsiteY53" fmla="*/ 1446028 h 1669311"/>
              <a:gd name="connsiteX54" fmla="*/ 489098 w 1924493"/>
              <a:gd name="connsiteY54" fmla="*/ 1477925 h 1669311"/>
              <a:gd name="connsiteX55" fmla="*/ 552893 w 1924493"/>
              <a:gd name="connsiteY55" fmla="*/ 1520455 h 1669311"/>
              <a:gd name="connsiteX56" fmla="*/ 659219 w 1924493"/>
              <a:gd name="connsiteY56" fmla="*/ 1552353 h 1669311"/>
              <a:gd name="connsiteX57" fmla="*/ 754912 w 1924493"/>
              <a:gd name="connsiteY57" fmla="*/ 1584251 h 1669311"/>
              <a:gd name="connsiteX58" fmla="*/ 818707 w 1924493"/>
              <a:gd name="connsiteY58" fmla="*/ 1605516 h 1669311"/>
              <a:gd name="connsiteX59" fmla="*/ 850605 w 1924493"/>
              <a:gd name="connsiteY59" fmla="*/ 1616148 h 1669311"/>
              <a:gd name="connsiteX60" fmla="*/ 935665 w 1924493"/>
              <a:gd name="connsiteY60" fmla="*/ 1626781 h 1669311"/>
              <a:gd name="connsiteX61" fmla="*/ 1041991 w 1924493"/>
              <a:gd name="connsiteY61" fmla="*/ 1648046 h 1669311"/>
              <a:gd name="connsiteX62" fmla="*/ 1254642 w 1924493"/>
              <a:gd name="connsiteY62" fmla="*/ 1669311 h 1669311"/>
              <a:gd name="connsiteX63" fmla="*/ 1467293 w 1924493"/>
              <a:gd name="connsiteY63" fmla="*/ 1658679 h 1669311"/>
              <a:gd name="connsiteX64" fmla="*/ 1499191 w 1924493"/>
              <a:gd name="connsiteY64" fmla="*/ 1648046 h 1669311"/>
              <a:gd name="connsiteX65" fmla="*/ 1541721 w 1924493"/>
              <a:gd name="connsiteY65" fmla="*/ 1637414 h 1669311"/>
              <a:gd name="connsiteX66" fmla="*/ 1562986 w 1924493"/>
              <a:gd name="connsiteY66" fmla="*/ 1616148 h 1669311"/>
              <a:gd name="connsiteX67" fmla="*/ 1594884 w 1924493"/>
              <a:gd name="connsiteY67" fmla="*/ 1605516 h 1669311"/>
              <a:gd name="connsiteX68" fmla="*/ 1637414 w 1924493"/>
              <a:gd name="connsiteY68" fmla="*/ 1541721 h 1669311"/>
              <a:gd name="connsiteX69" fmla="*/ 1658679 w 1924493"/>
              <a:gd name="connsiteY69" fmla="*/ 1520455 h 1669311"/>
              <a:gd name="connsiteX70" fmla="*/ 1701210 w 1924493"/>
              <a:gd name="connsiteY70" fmla="*/ 1456660 h 1669311"/>
              <a:gd name="connsiteX71" fmla="*/ 1754372 w 1924493"/>
              <a:gd name="connsiteY71" fmla="*/ 1392865 h 1669311"/>
              <a:gd name="connsiteX72" fmla="*/ 1775638 w 1924493"/>
              <a:gd name="connsiteY72" fmla="*/ 1350335 h 1669311"/>
              <a:gd name="connsiteX73" fmla="*/ 1786270 w 1924493"/>
              <a:gd name="connsiteY73" fmla="*/ 1318437 h 1669311"/>
              <a:gd name="connsiteX74" fmla="*/ 1818168 w 1924493"/>
              <a:gd name="connsiteY74" fmla="*/ 1275907 h 1669311"/>
              <a:gd name="connsiteX75" fmla="*/ 1860698 w 1924493"/>
              <a:gd name="connsiteY75" fmla="*/ 1169581 h 1669311"/>
              <a:gd name="connsiteX76" fmla="*/ 1871331 w 1924493"/>
              <a:gd name="connsiteY76" fmla="*/ 1105786 h 1669311"/>
              <a:gd name="connsiteX77" fmla="*/ 1881963 w 1924493"/>
              <a:gd name="connsiteY77" fmla="*/ 1063255 h 1669311"/>
              <a:gd name="connsiteX78" fmla="*/ 1871331 w 1924493"/>
              <a:gd name="connsiteY78" fmla="*/ 925032 h 16693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</a:cxnLst>
            <a:rect l="l" t="t" r="r" b="b"/>
            <a:pathLst>
              <a:path w="1924493" h="1669311">
                <a:moveTo>
                  <a:pt x="1796903" y="1010093"/>
                </a:moveTo>
                <a:cubicBezTo>
                  <a:pt x="1814624" y="992372"/>
                  <a:pt x="1835028" y="976979"/>
                  <a:pt x="1850065" y="956930"/>
                </a:cubicBezTo>
                <a:cubicBezTo>
                  <a:pt x="1856491" y="948361"/>
                  <a:pt x="1869489" y="887413"/>
                  <a:pt x="1871331" y="882502"/>
                </a:cubicBezTo>
                <a:cubicBezTo>
                  <a:pt x="1876896" y="867661"/>
                  <a:pt x="1885508" y="854149"/>
                  <a:pt x="1892596" y="839972"/>
                </a:cubicBezTo>
                <a:cubicBezTo>
                  <a:pt x="1896140" y="815163"/>
                  <a:pt x="1898745" y="790201"/>
                  <a:pt x="1903228" y="765544"/>
                </a:cubicBezTo>
                <a:cubicBezTo>
                  <a:pt x="1905842" y="751167"/>
                  <a:pt x="1911794" y="737480"/>
                  <a:pt x="1913861" y="723014"/>
                </a:cubicBezTo>
                <a:cubicBezTo>
                  <a:pt x="1918898" y="687753"/>
                  <a:pt x="1920949" y="652130"/>
                  <a:pt x="1924493" y="616688"/>
                </a:cubicBezTo>
                <a:cubicBezTo>
                  <a:pt x="1920949" y="552893"/>
                  <a:pt x="1919919" y="488908"/>
                  <a:pt x="1913861" y="425302"/>
                </a:cubicBezTo>
                <a:cubicBezTo>
                  <a:pt x="1912798" y="414145"/>
                  <a:pt x="1905946" y="404277"/>
                  <a:pt x="1903228" y="393404"/>
                </a:cubicBezTo>
                <a:cubicBezTo>
                  <a:pt x="1897160" y="369133"/>
                  <a:pt x="1894117" y="332652"/>
                  <a:pt x="1881963" y="308344"/>
                </a:cubicBezTo>
                <a:cubicBezTo>
                  <a:pt x="1876248" y="296914"/>
                  <a:pt x="1866413" y="287876"/>
                  <a:pt x="1860698" y="276446"/>
                </a:cubicBezTo>
                <a:cubicBezTo>
                  <a:pt x="1855686" y="266421"/>
                  <a:pt x="1856946" y="253395"/>
                  <a:pt x="1850065" y="244548"/>
                </a:cubicBezTo>
                <a:cubicBezTo>
                  <a:pt x="1831602" y="220810"/>
                  <a:pt x="1802951" y="205776"/>
                  <a:pt x="1786270" y="180753"/>
                </a:cubicBezTo>
                <a:cubicBezTo>
                  <a:pt x="1779182" y="170120"/>
                  <a:pt x="1774822" y="157036"/>
                  <a:pt x="1765005" y="148855"/>
                </a:cubicBezTo>
                <a:cubicBezTo>
                  <a:pt x="1752829" y="138708"/>
                  <a:pt x="1736237" y="135454"/>
                  <a:pt x="1722475" y="127590"/>
                </a:cubicBezTo>
                <a:cubicBezTo>
                  <a:pt x="1669089" y="97084"/>
                  <a:pt x="1712301" y="112597"/>
                  <a:pt x="1648047" y="85060"/>
                </a:cubicBezTo>
                <a:cubicBezTo>
                  <a:pt x="1637745" y="80645"/>
                  <a:pt x="1626451" y="78843"/>
                  <a:pt x="1616149" y="74428"/>
                </a:cubicBezTo>
                <a:cubicBezTo>
                  <a:pt x="1601580" y="68184"/>
                  <a:pt x="1588188" y="59406"/>
                  <a:pt x="1573619" y="53162"/>
                </a:cubicBezTo>
                <a:cubicBezTo>
                  <a:pt x="1548137" y="42241"/>
                  <a:pt x="1526154" y="39601"/>
                  <a:pt x="1499191" y="31897"/>
                </a:cubicBezTo>
                <a:cubicBezTo>
                  <a:pt x="1454193" y="19041"/>
                  <a:pt x="1471762" y="17836"/>
                  <a:pt x="1414131" y="10632"/>
                </a:cubicBezTo>
                <a:cubicBezTo>
                  <a:pt x="1375286" y="5776"/>
                  <a:pt x="1336158" y="3544"/>
                  <a:pt x="1297172" y="0"/>
                </a:cubicBezTo>
                <a:cubicBezTo>
                  <a:pt x="1194391" y="3544"/>
                  <a:pt x="1091503" y="4765"/>
                  <a:pt x="988828" y="10632"/>
                </a:cubicBezTo>
                <a:cubicBezTo>
                  <a:pt x="967305" y="11862"/>
                  <a:pt x="946341" y="17987"/>
                  <a:pt x="925033" y="21265"/>
                </a:cubicBezTo>
                <a:cubicBezTo>
                  <a:pt x="900263" y="25076"/>
                  <a:pt x="875325" y="27777"/>
                  <a:pt x="850605" y="31897"/>
                </a:cubicBezTo>
                <a:cubicBezTo>
                  <a:pt x="823382" y="36434"/>
                  <a:pt x="791684" y="41959"/>
                  <a:pt x="765544" y="53162"/>
                </a:cubicBezTo>
                <a:cubicBezTo>
                  <a:pt x="750975" y="59406"/>
                  <a:pt x="738051" y="69416"/>
                  <a:pt x="723014" y="74428"/>
                </a:cubicBezTo>
                <a:cubicBezTo>
                  <a:pt x="705870" y="80143"/>
                  <a:pt x="687572" y="81516"/>
                  <a:pt x="669851" y="85060"/>
                </a:cubicBezTo>
                <a:cubicBezTo>
                  <a:pt x="553756" y="162458"/>
                  <a:pt x="732732" y="48304"/>
                  <a:pt x="595424" y="116958"/>
                </a:cubicBezTo>
                <a:cubicBezTo>
                  <a:pt x="586458" y="121441"/>
                  <a:pt x="583124" y="133740"/>
                  <a:pt x="574158" y="138223"/>
                </a:cubicBezTo>
                <a:cubicBezTo>
                  <a:pt x="561088" y="144758"/>
                  <a:pt x="545679" y="144840"/>
                  <a:pt x="531628" y="148855"/>
                </a:cubicBezTo>
                <a:cubicBezTo>
                  <a:pt x="481769" y="163101"/>
                  <a:pt x="513893" y="156456"/>
                  <a:pt x="457200" y="180753"/>
                </a:cubicBezTo>
                <a:cubicBezTo>
                  <a:pt x="417711" y="197677"/>
                  <a:pt x="429462" y="182604"/>
                  <a:pt x="393405" y="212651"/>
                </a:cubicBezTo>
                <a:cubicBezTo>
                  <a:pt x="381853" y="222277"/>
                  <a:pt x="373058" y="234922"/>
                  <a:pt x="361507" y="244548"/>
                </a:cubicBezTo>
                <a:cubicBezTo>
                  <a:pt x="351690" y="252729"/>
                  <a:pt x="339588" y="257831"/>
                  <a:pt x="329610" y="265814"/>
                </a:cubicBezTo>
                <a:cubicBezTo>
                  <a:pt x="321782" y="272076"/>
                  <a:pt x="316045" y="280661"/>
                  <a:pt x="308344" y="287079"/>
                </a:cubicBezTo>
                <a:cubicBezTo>
                  <a:pt x="272782" y="316713"/>
                  <a:pt x="240136" y="330911"/>
                  <a:pt x="212651" y="372139"/>
                </a:cubicBezTo>
                <a:cubicBezTo>
                  <a:pt x="198474" y="393404"/>
                  <a:pt x="188193" y="417863"/>
                  <a:pt x="170121" y="435935"/>
                </a:cubicBezTo>
                <a:cubicBezTo>
                  <a:pt x="135117" y="470939"/>
                  <a:pt x="121128" y="480757"/>
                  <a:pt x="95693" y="531628"/>
                </a:cubicBezTo>
                <a:cubicBezTo>
                  <a:pt x="64405" y="594205"/>
                  <a:pt x="79439" y="559125"/>
                  <a:pt x="53163" y="637953"/>
                </a:cubicBezTo>
                <a:cubicBezTo>
                  <a:pt x="49619" y="648586"/>
                  <a:pt x="48748" y="660526"/>
                  <a:pt x="42531" y="669851"/>
                </a:cubicBezTo>
                <a:lnTo>
                  <a:pt x="21265" y="701748"/>
                </a:lnTo>
                <a:cubicBezTo>
                  <a:pt x="17721" y="723013"/>
                  <a:pt x="14861" y="744404"/>
                  <a:pt x="10633" y="765544"/>
                </a:cubicBezTo>
                <a:cubicBezTo>
                  <a:pt x="7767" y="779873"/>
                  <a:pt x="0" y="793461"/>
                  <a:pt x="0" y="808074"/>
                </a:cubicBezTo>
                <a:cubicBezTo>
                  <a:pt x="0" y="868429"/>
                  <a:pt x="2827" y="928979"/>
                  <a:pt x="10633" y="988828"/>
                </a:cubicBezTo>
                <a:cubicBezTo>
                  <a:pt x="13532" y="1011055"/>
                  <a:pt x="24810" y="1031358"/>
                  <a:pt x="31898" y="1052623"/>
                </a:cubicBezTo>
                <a:cubicBezTo>
                  <a:pt x="35442" y="1063256"/>
                  <a:pt x="36314" y="1075196"/>
                  <a:pt x="42531" y="1084521"/>
                </a:cubicBezTo>
                <a:lnTo>
                  <a:pt x="106326" y="1180214"/>
                </a:lnTo>
                <a:cubicBezTo>
                  <a:pt x="113414" y="1190846"/>
                  <a:pt x="118555" y="1203075"/>
                  <a:pt x="127591" y="1212111"/>
                </a:cubicBezTo>
                <a:cubicBezTo>
                  <a:pt x="148856" y="1233376"/>
                  <a:pt x="174704" y="1250884"/>
                  <a:pt x="191386" y="1275907"/>
                </a:cubicBezTo>
                <a:cubicBezTo>
                  <a:pt x="218868" y="1317129"/>
                  <a:pt x="200528" y="1303763"/>
                  <a:pt x="244549" y="1318437"/>
                </a:cubicBezTo>
                <a:cubicBezTo>
                  <a:pt x="251637" y="1329070"/>
                  <a:pt x="255997" y="1342154"/>
                  <a:pt x="265814" y="1350335"/>
                </a:cubicBezTo>
                <a:cubicBezTo>
                  <a:pt x="277990" y="1360482"/>
                  <a:pt x="294582" y="1363736"/>
                  <a:pt x="308344" y="1371600"/>
                </a:cubicBezTo>
                <a:cubicBezTo>
                  <a:pt x="319439" y="1377940"/>
                  <a:pt x="329843" y="1385438"/>
                  <a:pt x="340242" y="1392865"/>
                </a:cubicBezTo>
                <a:cubicBezTo>
                  <a:pt x="363054" y="1409159"/>
                  <a:pt x="389619" y="1431713"/>
                  <a:pt x="414670" y="1446028"/>
                </a:cubicBezTo>
                <a:cubicBezTo>
                  <a:pt x="451458" y="1467050"/>
                  <a:pt x="453312" y="1465997"/>
                  <a:pt x="489098" y="1477925"/>
                </a:cubicBezTo>
                <a:cubicBezTo>
                  <a:pt x="510363" y="1492102"/>
                  <a:pt x="528099" y="1514256"/>
                  <a:pt x="552893" y="1520455"/>
                </a:cubicBezTo>
                <a:cubicBezTo>
                  <a:pt x="583417" y="1528086"/>
                  <a:pt x="633334" y="1539411"/>
                  <a:pt x="659219" y="1552353"/>
                </a:cubicBezTo>
                <a:cubicBezTo>
                  <a:pt x="737195" y="1591341"/>
                  <a:pt x="664222" y="1559517"/>
                  <a:pt x="754912" y="1584251"/>
                </a:cubicBezTo>
                <a:cubicBezTo>
                  <a:pt x="776537" y="1590149"/>
                  <a:pt x="797442" y="1598428"/>
                  <a:pt x="818707" y="1605516"/>
                </a:cubicBezTo>
                <a:cubicBezTo>
                  <a:pt x="829340" y="1609060"/>
                  <a:pt x="839484" y="1614758"/>
                  <a:pt x="850605" y="1616148"/>
                </a:cubicBezTo>
                <a:lnTo>
                  <a:pt x="935665" y="1626781"/>
                </a:lnTo>
                <a:cubicBezTo>
                  <a:pt x="996803" y="1647161"/>
                  <a:pt x="944248" y="1631756"/>
                  <a:pt x="1041991" y="1648046"/>
                </a:cubicBezTo>
                <a:cubicBezTo>
                  <a:pt x="1182545" y="1671471"/>
                  <a:pt x="973506" y="1650570"/>
                  <a:pt x="1254642" y="1669311"/>
                </a:cubicBezTo>
                <a:cubicBezTo>
                  <a:pt x="1325526" y="1665767"/>
                  <a:pt x="1396588" y="1664827"/>
                  <a:pt x="1467293" y="1658679"/>
                </a:cubicBezTo>
                <a:cubicBezTo>
                  <a:pt x="1478459" y="1657708"/>
                  <a:pt x="1488414" y="1651125"/>
                  <a:pt x="1499191" y="1648046"/>
                </a:cubicBezTo>
                <a:cubicBezTo>
                  <a:pt x="1513242" y="1644032"/>
                  <a:pt x="1527544" y="1640958"/>
                  <a:pt x="1541721" y="1637414"/>
                </a:cubicBezTo>
                <a:cubicBezTo>
                  <a:pt x="1548809" y="1630325"/>
                  <a:pt x="1554390" y="1621306"/>
                  <a:pt x="1562986" y="1616148"/>
                </a:cubicBezTo>
                <a:cubicBezTo>
                  <a:pt x="1572597" y="1610382"/>
                  <a:pt x="1586959" y="1613441"/>
                  <a:pt x="1594884" y="1605516"/>
                </a:cubicBezTo>
                <a:cubicBezTo>
                  <a:pt x="1612956" y="1587444"/>
                  <a:pt x="1619343" y="1559793"/>
                  <a:pt x="1637414" y="1541721"/>
                </a:cubicBezTo>
                <a:cubicBezTo>
                  <a:pt x="1644502" y="1534632"/>
                  <a:pt x="1652664" y="1528475"/>
                  <a:pt x="1658679" y="1520455"/>
                </a:cubicBezTo>
                <a:cubicBezTo>
                  <a:pt x="1674014" y="1500009"/>
                  <a:pt x="1683138" y="1474732"/>
                  <a:pt x="1701210" y="1456660"/>
                </a:cubicBezTo>
                <a:cubicBezTo>
                  <a:pt x="1730530" y="1427339"/>
                  <a:pt x="1734635" y="1427404"/>
                  <a:pt x="1754372" y="1392865"/>
                </a:cubicBezTo>
                <a:cubicBezTo>
                  <a:pt x="1762236" y="1379103"/>
                  <a:pt x="1769394" y="1364904"/>
                  <a:pt x="1775638" y="1350335"/>
                </a:cubicBezTo>
                <a:cubicBezTo>
                  <a:pt x="1780053" y="1340033"/>
                  <a:pt x="1780709" y="1328168"/>
                  <a:pt x="1786270" y="1318437"/>
                </a:cubicBezTo>
                <a:cubicBezTo>
                  <a:pt x="1795062" y="1303051"/>
                  <a:pt x="1807535" y="1290084"/>
                  <a:pt x="1818168" y="1275907"/>
                </a:cubicBezTo>
                <a:cubicBezTo>
                  <a:pt x="1844445" y="1197074"/>
                  <a:pt x="1829408" y="1232160"/>
                  <a:pt x="1860698" y="1169581"/>
                </a:cubicBezTo>
                <a:cubicBezTo>
                  <a:pt x="1864242" y="1148316"/>
                  <a:pt x="1867103" y="1126926"/>
                  <a:pt x="1871331" y="1105786"/>
                </a:cubicBezTo>
                <a:cubicBezTo>
                  <a:pt x="1874197" y="1091457"/>
                  <a:pt x="1881963" y="1077868"/>
                  <a:pt x="1881963" y="1063255"/>
                </a:cubicBezTo>
                <a:cubicBezTo>
                  <a:pt x="1881963" y="1017045"/>
                  <a:pt x="1871331" y="971242"/>
                  <a:pt x="1871331" y="925032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7486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366183" y="66675"/>
            <a:ext cx="7349067" cy="6572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/>
              <a:buNone/>
            </a:pPr>
            <a:r>
              <a:rPr lang="en-US" sz="2800" b="1" dirty="0" smtClean="0">
                <a:solidFill>
                  <a:prstClr val="white"/>
                </a:solidFill>
              </a:rPr>
              <a:t>Microbial Functional Pathway Analysis </a:t>
            </a:r>
            <a:endParaRPr lang="en-US" sz="2800" b="1" dirty="0">
              <a:solidFill>
                <a:prstClr val="white"/>
              </a:solidFill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840827" y="999459"/>
            <a:ext cx="8047991" cy="49315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GB" sz="2600" dirty="0" smtClean="0">
              <a:solidFill>
                <a:srgbClr val="000000"/>
              </a:solidFill>
              <a:cs typeface="Gill Sans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714702" y="857570"/>
            <a:ext cx="7830208" cy="550118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800" b="1" dirty="0" smtClean="0">
                <a:solidFill>
                  <a:srgbClr val="000000"/>
                </a:solidFill>
                <a:cs typeface="Gill Sans" charset="0"/>
              </a:rPr>
              <a:t>MEGAN</a:t>
            </a:r>
          </a:p>
          <a:p>
            <a:pPr lvl="1"/>
            <a:r>
              <a:rPr lang="en-GB" sz="2400" dirty="0" smtClean="0">
                <a:solidFill>
                  <a:srgbClr val="000000"/>
                </a:solidFill>
                <a:cs typeface="Gill Sans" charset="0"/>
              </a:rPr>
              <a:t>COG, KEGG, SEED</a:t>
            </a:r>
          </a:p>
          <a:p>
            <a:endParaRPr lang="en-GB" sz="2800" b="1" dirty="0">
              <a:solidFill>
                <a:srgbClr val="000000"/>
              </a:solidFill>
              <a:cs typeface="Gill Sans" charset="0"/>
            </a:endParaRPr>
          </a:p>
          <a:p>
            <a:r>
              <a:rPr lang="en-GB" sz="2800" b="1" dirty="0" err="1" smtClean="0">
                <a:solidFill>
                  <a:srgbClr val="000000"/>
                </a:solidFill>
                <a:cs typeface="Gill Sans" charset="0"/>
              </a:rPr>
              <a:t>HUMAnN</a:t>
            </a:r>
            <a:r>
              <a:rPr lang="en-GB" sz="2800" b="1" dirty="0" smtClean="0">
                <a:solidFill>
                  <a:srgbClr val="000000"/>
                </a:solidFill>
                <a:cs typeface="Gill Sans" charset="0"/>
              </a:rPr>
              <a:t> software                                                                         [</a:t>
            </a:r>
            <a:r>
              <a:rPr lang="en-GB" sz="2800" b="1" dirty="0">
                <a:solidFill>
                  <a:srgbClr val="000000"/>
                </a:solidFill>
                <a:cs typeface="Gill Sans" charset="0"/>
              </a:rPr>
              <a:t>HMP Unified Metabolic Analysis Network] </a:t>
            </a:r>
            <a:endParaRPr lang="en-GB" sz="2800" b="1" dirty="0" smtClean="0">
              <a:solidFill>
                <a:srgbClr val="000000"/>
              </a:solidFill>
              <a:cs typeface="Gill Sans" charset="0"/>
            </a:endParaRPr>
          </a:p>
          <a:p>
            <a:pPr lvl="1"/>
            <a:r>
              <a:rPr lang="en-GB" sz="2400" dirty="0" smtClean="0">
                <a:solidFill>
                  <a:srgbClr val="000000"/>
                </a:solidFill>
                <a:cs typeface="Gill Sans" charset="0"/>
              </a:rPr>
              <a:t>uses </a:t>
            </a:r>
            <a:r>
              <a:rPr lang="en-GB" sz="2400" dirty="0">
                <a:solidFill>
                  <a:srgbClr val="000000"/>
                </a:solidFill>
                <a:cs typeface="Gill Sans" charset="0"/>
              </a:rPr>
              <a:t>translated </a:t>
            </a:r>
            <a:r>
              <a:rPr lang="en-GB" sz="2400" dirty="0" smtClean="0">
                <a:solidFill>
                  <a:srgbClr val="000000"/>
                </a:solidFill>
                <a:cs typeface="Gill Sans" charset="0"/>
              </a:rPr>
              <a:t>BLAST-vs-KEGG </a:t>
            </a:r>
            <a:r>
              <a:rPr lang="en-GB" sz="2400" dirty="0">
                <a:solidFill>
                  <a:srgbClr val="000000"/>
                </a:solidFill>
                <a:cs typeface="Gill Sans" charset="0"/>
              </a:rPr>
              <a:t>as input </a:t>
            </a:r>
          </a:p>
          <a:p>
            <a:pPr lvl="1"/>
            <a:r>
              <a:rPr lang="en-GB" sz="2400" dirty="0" smtClean="0">
                <a:solidFill>
                  <a:srgbClr val="000000"/>
                </a:solidFill>
                <a:cs typeface="Gill Sans" charset="0"/>
              </a:rPr>
              <a:t>collapses </a:t>
            </a:r>
            <a:r>
              <a:rPr lang="en-GB" sz="2400" dirty="0">
                <a:solidFill>
                  <a:srgbClr val="000000"/>
                </a:solidFill>
                <a:cs typeface="Gill Sans" charset="0"/>
              </a:rPr>
              <a:t>hits into gene </a:t>
            </a:r>
            <a:r>
              <a:rPr lang="en-GB" sz="2400" dirty="0" smtClean="0">
                <a:solidFill>
                  <a:srgbClr val="000000"/>
                </a:solidFill>
                <a:cs typeface="Gill Sans" charset="0"/>
              </a:rPr>
              <a:t>families/pathways </a:t>
            </a:r>
          </a:p>
          <a:p>
            <a:pPr lvl="1"/>
            <a:r>
              <a:rPr lang="en-GB" sz="2400" dirty="0" smtClean="0">
                <a:solidFill>
                  <a:srgbClr val="000000"/>
                </a:solidFill>
                <a:cs typeface="Gill Sans" charset="0"/>
              </a:rPr>
              <a:t>converts </a:t>
            </a:r>
            <a:r>
              <a:rPr lang="en-GB" sz="2400" dirty="0">
                <a:solidFill>
                  <a:srgbClr val="000000"/>
                </a:solidFill>
                <a:cs typeface="Gill Sans" charset="0"/>
              </a:rPr>
              <a:t>to tables of KEGG pathway </a:t>
            </a:r>
            <a:r>
              <a:rPr lang="en-GB" sz="2400" dirty="0" smtClean="0">
                <a:solidFill>
                  <a:srgbClr val="000000"/>
                </a:solidFill>
                <a:cs typeface="Gill Sans" charset="0"/>
              </a:rPr>
              <a:t>coverage and </a:t>
            </a:r>
            <a:r>
              <a:rPr lang="en-GB" sz="2400" dirty="0">
                <a:solidFill>
                  <a:srgbClr val="000000"/>
                </a:solidFill>
                <a:cs typeface="Gill Sans" charset="0"/>
              </a:rPr>
              <a:t>abundance </a:t>
            </a:r>
            <a:endParaRPr lang="en-GB" sz="2400" dirty="0" smtClean="0">
              <a:solidFill>
                <a:srgbClr val="000000"/>
              </a:solidFill>
              <a:cs typeface="Gill Sans" charset="0"/>
            </a:endParaRPr>
          </a:p>
          <a:p>
            <a:pPr lvl="1"/>
            <a:r>
              <a:rPr lang="en-GB" sz="2400" dirty="0" smtClean="0">
                <a:solidFill>
                  <a:srgbClr val="000000"/>
                </a:solidFill>
                <a:cs typeface="Gill Sans" charset="0"/>
              </a:rPr>
              <a:t>tables </a:t>
            </a:r>
            <a:r>
              <a:rPr lang="en-GB" sz="2400" dirty="0">
                <a:solidFill>
                  <a:srgbClr val="000000"/>
                </a:solidFill>
                <a:cs typeface="Gill Sans" charset="0"/>
              </a:rPr>
              <a:t>summarize the gene families and pathways in a microbial </a:t>
            </a:r>
            <a:r>
              <a:rPr lang="en-GB" sz="2400" dirty="0" smtClean="0">
                <a:solidFill>
                  <a:srgbClr val="000000"/>
                </a:solidFill>
                <a:cs typeface="Gill Sans" charset="0"/>
              </a:rPr>
              <a:t>community</a:t>
            </a:r>
          </a:p>
          <a:p>
            <a:endParaRPr lang="en-GB" sz="3000" b="1" dirty="0" smtClean="0">
              <a:solidFill>
                <a:srgbClr val="000000"/>
              </a:solidFill>
              <a:cs typeface="Gill Sans" charset="0"/>
            </a:endParaRPr>
          </a:p>
          <a:p>
            <a:r>
              <a:rPr lang="en-GB" sz="3000" b="1" dirty="0" err="1" smtClean="0">
                <a:solidFill>
                  <a:srgbClr val="000000"/>
                </a:solidFill>
                <a:cs typeface="Gill Sans" charset="0"/>
              </a:rPr>
              <a:t>LEfSe</a:t>
            </a:r>
            <a:r>
              <a:rPr lang="en-GB" sz="3000" b="1" dirty="0" smtClean="0">
                <a:solidFill>
                  <a:srgbClr val="000000"/>
                </a:solidFill>
                <a:cs typeface="Gill Sans" charset="0"/>
              </a:rPr>
              <a:t> </a:t>
            </a:r>
            <a:r>
              <a:rPr lang="en-GB" sz="2800" b="1" dirty="0">
                <a:solidFill>
                  <a:prstClr val="black"/>
                </a:solidFill>
              </a:rPr>
              <a:t>[LDA Effect Size</a:t>
            </a:r>
            <a:r>
              <a:rPr lang="en-GB" sz="2800" b="1" dirty="0" smtClean="0">
                <a:solidFill>
                  <a:prstClr val="black"/>
                </a:solidFill>
              </a:rPr>
              <a:t>] software</a:t>
            </a:r>
          </a:p>
          <a:p>
            <a:pPr lvl="1"/>
            <a:r>
              <a:rPr lang="en-GB" sz="2400" dirty="0" smtClean="0">
                <a:solidFill>
                  <a:prstClr val="black"/>
                </a:solidFill>
              </a:rPr>
              <a:t>visualise </a:t>
            </a:r>
            <a:r>
              <a:rPr lang="en-GB" sz="2400" dirty="0" err="1" smtClean="0">
                <a:solidFill>
                  <a:prstClr val="black"/>
                </a:solidFill>
              </a:rPr>
              <a:t>HUMAnN</a:t>
            </a:r>
            <a:r>
              <a:rPr lang="en-GB" sz="2400" dirty="0" smtClean="0">
                <a:solidFill>
                  <a:prstClr val="black"/>
                </a:solidFill>
              </a:rPr>
              <a:t> output</a:t>
            </a:r>
          </a:p>
          <a:p>
            <a:pPr lvl="1"/>
            <a:r>
              <a:rPr lang="en-GB" sz="2400" dirty="0" smtClean="0">
                <a:solidFill>
                  <a:prstClr val="black"/>
                </a:solidFill>
              </a:rPr>
              <a:t>outputs differential features [‘biomarkers’] </a:t>
            </a:r>
            <a:endParaRPr lang="en-GB" sz="2600" dirty="0" smtClean="0">
              <a:solidFill>
                <a:srgbClr val="000000"/>
              </a:solidFill>
              <a:cs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7237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366183" y="66675"/>
            <a:ext cx="7349067" cy="6572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800" b="1" dirty="0" err="1" smtClean="0">
                <a:solidFill>
                  <a:prstClr val="white"/>
                </a:solidFill>
              </a:rPr>
              <a:t>HUMAnN</a:t>
            </a:r>
            <a:r>
              <a:rPr lang="en-US" sz="2800" b="1" dirty="0" smtClean="0">
                <a:solidFill>
                  <a:prstClr val="white"/>
                </a:solidFill>
              </a:rPr>
              <a:t>/</a:t>
            </a:r>
            <a:r>
              <a:rPr lang="en-US" sz="2800" b="1" dirty="0" err="1">
                <a:solidFill>
                  <a:prstClr val="white"/>
                </a:solidFill>
              </a:rPr>
              <a:t>LEfSe</a:t>
            </a:r>
            <a:r>
              <a:rPr lang="en-US" sz="2800" b="1" dirty="0" smtClean="0">
                <a:solidFill>
                  <a:prstClr val="white"/>
                </a:solidFill>
              </a:rPr>
              <a:t>:  </a:t>
            </a:r>
            <a:r>
              <a:rPr lang="en-US" sz="2800" b="1" i="1" dirty="0" err="1">
                <a:solidFill>
                  <a:prstClr val="white"/>
                </a:solidFill>
              </a:rPr>
              <a:t>Euk</a:t>
            </a:r>
            <a:r>
              <a:rPr lang="en-US" sz="2800" b="1" i="1" dirty="0">
                <a:solidFill>
                  <a:prstClr val="white"/>
                </a:solidFill>
              </a:rPr>
              <a:t>; </a:t>
            </a:r>
            <a:r>
              <a:rPr lang="en-US" sz="2800" b="1" i="1" dirty="0" err="1">
                <a:solidFill>
                  <a:prstClr val="white"/>
                </a:solidFill>
              </a:rPr>
              <a:t>Viridiplantae</a:t>
            </a:r>
            <a:endParaRPr lang="en-US" sz="2800" b="1" i="1" dirty="0">
              <a:solidFill>
                <a:prstClr val="white"/>
              </a:solidFill>
            </a:endParaRPr>
          </a:p>
          <a:p>
            <a:pPr marL="0" indent="0">
              <a:buFont typeface="Arial"/>
              <a:buNone/>
            </a:pPr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221" y="3825210"/>
            <a:ext cx="4047598" cy="2312915"/>
          </a:xfr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221" y="992678"/>
            <a:ext cx="4047598" cy="231291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7" name="Rounded Rectangle 6"/>
          <p:cNvSpPr/>
          <p:nvPr/>
        </p:nvSpPr>
        <p:spPr>
          <a:xfrm>
            <a:off x="4582630" y="1025272"/>
            <a:ext cx="4444412" cy="2267210"/>
          </a:xfrm>
          <a:prstGeom prst="roundRect">
            <a:avLst/>
          </a:prstGeom>
          <a:noFill/>
          <a:ln w="57150" cmpd="sng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>
                <a:solidFill>
                  <a:prstClr val="black"/>
                </a:solidFill>
              </a:rPr>
              <a:t>Metabolism  of  </a:t>
            </a:r>
            <a:r>
              <a:rPr lang="en-GB" sz="1600" b="1" dirty="0" err="1">
                <a:solidFill>
                  <a:prstClr val="black"/>
                </a:solidFill>
              </a:rPr>
              <a:t>terpenoids</a:t>
            </a:r>
            <a:r>
              <a:rPr lang="en-GB" sz="1600" b="1" dirty="0">
                <a:solidFill>
                  <a:prstClr val="black"/>
                </a:solidFill>
              </a:rPr>
              <a:t>  and  polyketides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600" dirty="0" smtClean="0">
              <a:solidFill>
                <a:prstClr val="black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 err="1" smtClean="0">
                <a:solidFill>
                  <a:prstClr val="black"/>
                </a:solidFill>
              </a:rPr>
              <a:t>Brassinosteroid</a:t>
            </a:r>
            <a:r>
              <a:rPr lang="en-GB" sz="1600" dirty="0" smtClean="0">
                <a:solidFill>
                  <a:prstClr val="black"/>
                </a:solidFill>
              </a:rPr>
              <a:t>  biosynthesis, ko00905</a:t>
            </a:r>
            <a:endParaRPr lang="en-GB" sz="1600" dirty="0">
              <a:solidFill>
                <a:prstClr val="black"/>
              </a:solidFill>
            </a:endParaRPr>
          </a:p>
          <a:p>
            <a:pPr algn="ctr"/>
            <a:endParaRPr lang="en-GB" sz="1600" dirty="0">
              <a:solidFill>
                <a:prstClr val="black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 err="1">
                <a:solidFill>
                  <a:prstClr val="black"/>
                </a:solidFill>
              </a:rPr>
              <a:t>Brassinosteroids</a:t>
            </a:r>
            <a:r>
              <a:rPr lang="en-GB" sz="1600" dirty="0">
                <a:solidFill>
                  <a:prstClr val="black"/>
                </a:solidFill>
              </a:rPr>
              <a:t> are plant steroid hormones regulating [root] growth and development.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600" dirty="0" smtClean="0">
              <a:solidFill>
                <a:prstClr val="black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4582630" y="3847139"/>
            <a:ext cx="4444412" cy="2267210"/>
          </a:xfrm>
          <a:prstGeom prst="roundRect">
            <a:avLst/>
          </a:prstGeom>
          <a:noFill/>
          <a:ln w="57150" cmpd="sng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>
                <a:solidFill>
                  <a:prstClr val="black"/>
                </a:solidFill>
              </a:rPr>
              <a:t>Biosynthesis of other secondary metabolites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600" dirty="0" smtClean="0">
              <a:solidFill>
                <a:prstClr val="black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 smtClean="0">
                <a:solidFill>
                  <a:prstClr val="black"/>
                </a:solidFill>
              </a:rPr>
              <a:t>Flavonoid biosynthesis, PATH:ko00941</a:t>
            </a:r>
            <a:endParaRPr lang="en-GB" sz="1600" dirty="0">
              <a:solidFill>
                <a:prstClr val="black"/>
              </a:solidFill>
            </a:endParaRPr>
          </a:p>
          <a:p>
            <a:pPr algn="ctr"/>
            <a:endParaRPr lang="en-GB" sz="1600" dirty="0">
              <a:solidFill>
                <a:prstClr val="black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 smtClean="0">
                <a:solidFill>
                  <a:prstClr val="black"/>
                </a:solidFill>
              </a:rPr>
              <a:t>Chemical messengers mediating the interaction between plants and e.g. </a:t>
            </a:r>
            <a:r>
              <a:rPr lang="en-GB" sz="1600" i="1" dirty="0" smtClean="0">
                <a:solidFill>
                  <a:prstClr val="black"/>
                </a:solidFill>
              </a:rPr>
              <a:t>Rhizobia</a:t>
            </a:r>
            <a:endParaRPr lang="en-GB" sz="1600" i="1" dirty="0">
              <a:solidFill>
                <a:prstClr val="black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600" dirty="0" smtClean="0">
              <a:solidFill>
                <a:prstClr val="black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752903" y="6315140"/>
            <a:ext cx="54603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Pathways give an </a:t>
            </a:r>
            <a:r>
              <a:rPr lang="en-US" i="1" dirty="0">
                <a:solidFill>
                  <a:prstClr val="black"/>
                </a:solidFill>
              </a:rPr>
              <a:t>overall</a:t>
            </a:r>
            <a:r>
              <a:rPr lang="en-US" dirty="0">
                <a:solidFill>
                  <a:prstClr val="black"/>
                </a:solidFill>
              </a:rPr>
              <a:t> picture of the reaction network</a:t>
            </a:r>
          </a:p>
          <a:p>
            <a:endParaRPr lang="en-GB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4104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366183" y="66675"/>
            <a:ext cx="7349067" cy="6572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800" b="1" dirty="0" smtClean="0">
                <a:solidFill>
                  <a:prstClr val="white"/>
                </a:solidFill>
              </a:rPr>
              <a:t>From ‘ </a:t>
            </a:r>
            <a:r>
              <a:rPr lang="en-US" sz="2800" b="1" i="1" dirty="0" smtClean="0">
                <a:solidFill>
                  <a:prstClr val="white"/>
                </a:solidFill>
              </a:rPr>
              <a:t>Engineering the plant rhizosphere</a:t>
            </a:r>
            <a:r>
              <a:rPr lang="en-US" sz="2800" b="1" dirty="0" smtClean="0">
                <a:solidFill>
                  <a:prstClr val="white"/>
                </a:solidFill>
              </a:rPr>
              <a:t>’</a:t>
            </a:r>
            <a:endParaRPr lang="en-US" sz="2800" dirty="0">
              <a:solidFill>
                <a:prstClr val="white"/>
              </a:solidFill>
            </a:endParaRPr>
          </a:p>
        </p:txBody>
      </p:sp>
      <p:sp>
        <p:nvSpPr>
          <p:cNvPr id="30" name="Content Placeholder 2"/>
          <p:cNvSpPr>
            <a:spLocks noGrp="1"/>
          </p:cNvSpPr>
          <p:nvPr>
            <p:ph idx="1"/>
          </p:nvPr>
        </p:nvSpPr>
        <p:spPr>
          <a:xfrm rot="10800000" flipV="1">
            <a:off x="3788228" y="6451582"/>
            <a:ext cx="2683824" cy="324281"/>
          </a:xfrm>
        </p:spPr>
        <p:txBody>
          <a:bodyPr>
            <a:normAutofit fontScale="77500" lnSpcReduction="20000"/>
          </a:bodyPr>
          <a:lstStyle/>
          <a:p>
            <a:pPr lvl="1"/>
            <a:endParaRPr lang="en-GB" sz="2400" dirty="0"/>
          </a:p>
        </p:txBody>
      </p:sp>
      <p:grpSp>
        <p:nvGrpSpPr>
          <p:cNvPr id="3" name="Group 2"/>
          <p:cNvGrpSpPr/>
          <p:nvPr/>
        </p:nvGrpSpPr>
        <p:grpSpPr>
          <a:xfrm>
            <a:off x="59504" y="875127"/>
            <a:ext cx="6103081" cy="5576455"/>
            <a:chOff x="-7920" y="702633"/>
            <a:chExt cx="6103081" cy="6134101"/>
          </a:xfrm>
        </p:grpSpPr>
        <p:pic>
          <p:nvPicPr>
            <p:cNvPr id="3074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7920" y="702633"/>
              <a:ext cx="6103081" cy="61341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" name="TextBox 1"/>
            <p:cNvSpPr txBox="1"/>
            <p:nvPr/>
          </p:nvSpPr>
          <p:spPr>
            <a:xfrm>
              <a:off x="138221" y="800526"/>
              <a:ext cx="333862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dirty="0">
                  <a:solidFill>
                    <a:prstClr val="black"/>
                  </a:solidFill>
                </a:rPr>
                <a:t>Current Opinion in </a:t>
              </a:r>
              <a:r>
                <a:rPr lang="en-GB" sz="1200" dirty="0" smtClean="0">
                  <a:solidFill>
                    <a:prstClr val="black"/>
                  </a:solidFill>
                </a:rPr>
                <a:t>Biotech. 2015</a:t>
              </a:r>
              <a:r>
                <a:rPr lang="en-GB" sz="1200" dirty="0">
                  <a:solidFill>
                    <a:prstClr val="black"/>
                  </a:solidFill>
                </a:rPr>
                <a:t>, 32:136–142 </a:t>
              </a:r>
            </a:p>
          </p:txBody>
        </p:sp>
      </p:grpSp>
      <p:sp>
        <p:nvSpPr>
          <p:cNvPr id="9" name="Rounded Rectangle 8"/>
          <p:cNvSpPr/>
          <p:nvPr/>
        </p:nvSpPr>
        <p:spPr>
          <a:xfrm>
            <a:off x="6162585" y="1604095"/>
            <a:ext cx="2874538" cy="4118518"/>
          </a:xfrm>
          <a:prstGeom prst="roundRect">
            <a:avLst/>
          </a:prstGeom>
          <a:noFill/>
          <a:ln w="57150" cmpd="sng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i="1" dirty="0" smtClean="0">
                <a:solidFill>
                  <a:prstClr val="black"/>
                </a:solidFill>
              </a:rPr>
              <a:t>Rhizobia</a:t>
            </a:r>
            <a:r>
              <a:rPr lang="en-GB" sz="1600" dirty="0" smtClean="0">
                <a:solidFill>
                  <a:prstClr val="black"/>
                </a:solidFill>
              </a:rPr>
              <a:t> </a:t>
            </a:r>
            <a:r>
              <a:rPr lang="en-GB" sz="1600" dirty="0">
                <a:solidFill>
                  <a:prstClr val="black"/>
                </a:solidFill>
              </a:rPr>
              <a:t>are legume root-nodule bacteria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600" dirty="0" smtClean="0">
              <a:solidFill>
                <a:prstClr val="black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 smtClean="0">
                <a:solidFill>
                  <a:prstClr val="black"/>
                </a:solidFill>
              </a:rPr>
              <a:t>Induce nodule formation on roots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600" dirty="0">
              <a:solidFill>
                <a:prstClr val="black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 smtClean="0">
                <a:solidFill>
                  <a:prstClr val="black"/>
                </a:solidFill>
              </a:rPr>
              <a:t>Inside nodules, </a:t>
            </a:r>
            <a:r>
              <a:rPr lang="en-GB" sz="1600" i="1" dirty="0">
                <a:solidFill>
                  <a:prstClr val="black"/>
                </a:solidFill>
              </a:rPr>
              <a:t>Rhizobia</a:t>
            </a:r>
            <a:r>
              <a:rPr lang="en-GB" sz="1600" dirty="0" smtClean="0">
                <a:solidFill>
                  <a:prstClr val="black"/>
                </a:solidFill>
              </a:rPr>
              <a:t> fix nitrogen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600" dirty="0" smtClean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8087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366183" y="66675"/>
            <a:ext cx="7349067" cy="6572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800" b="1" dirty="0" smtClean="0">
                <a:solidFill>
                  <a:prstClr val="white"/>
                </a:solidFill>
              </a:rPr>
              <a:t>Other </a:t>
            </a:r>
            <a:r>
              <a:rPr lang="en-US" sz="2800" b="1" dirty="0" err="1" smtClean="0">
                <a:solidFill>
                  <a:prstClr val="white"/>
                </a:solidFill>
              </a:rPr>
              <a:t>Huttenhower</a:t>
            </a:r>
            <a:r>
              <a:rPr lang="en-US" sz="2800" b="1" dirty="0" smtClean="0">
                <a:solidFill>
                  <a:prstClr val="white"/>
                </a:solidFill>
              </a:rPr>
              <a:t> Software Tools</a:t>
            </a:r>
            <a:endParaRPr lang="en-US" sz="2800" b="1" dirty="0">
              <a:solidFill>
                <a:prstClr val="white"/>
              </a:solidFill>
            </a:endParaRPr>
          </a:p>
        </p:txBody>
      </p:sp>
      <p:sp>
        <p:nvSpPr>
          <p:cNvPr id="30" name="Content Placeholder 2"/>
          <p:cNvSpPr>
            <a:spLocks noGrp="1"/>
          </p:cNvSpPr>
          <p:nvPr>
            <p:ph idx="1"/>
          </p:nvPr>
        </p:nvSpPr>
        <p:spPr>
          <a:xfrm>
            <a:off x="153533" y="6119279"/>
            <a:ext cx="3387110" cy="575229"/>
          </a:xfrm>
        </p:spPr>
        <p:txBody>
          <a:bodyPr>
            <a:normAutofit lnSpcReduction="10000"/>
          </a:bodyPr>
          <a:lstStyle/>
          <a:p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366183" y="999460"/>
            <a:ext cx="8682124" cy="512820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prstClr val="black"/>
                </a:solidFill>
                <a:hlinkClick r:id="rId4"/>
              </a:rPr>
              <a:t>https://huttenhower.sph.harvard.edu/</a:t>
            </a:r>
            <a:r>
              <a:rPr lang="en-GB" dirty="0" smtClean="0">
                <a:solidFill>
                  <a:prstClr val="black"/>
                </a:solidFill>
              </a:rPr>
              <a:t> 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GB" dirty="0" err="1" smtClean="0">
                <a:solidFill>
                  <a:prstClr val="black"/>
                </a:solidFill>
              </a:rPr>
              <a:t>HUMANaN</a:t>
            </a:r>
            <a:r>
              <a:rPr lang="en-GB" dirty="0" smtClean="0">
                <a:solidFill>
                  <a:prstClr val="black"/>
                </a:solidFill>
              </a:rPr>
              <a:t>, </a:t>
            </a:r>
            <a:r>
              <a:rPr lang="en-GB" dirty="0" err="1" smtClean="0">
                <a:solidFill>
                  <a:prstClr val="black"/>
                </a:solidFill>
              </a:rPr>
              <a:t>LEfSe</a:t>
            </a:r>
            <a:r>
              <a:rPr lang="en-GB" dirty="0" smtClean="0">
                <a:solidFill>
                  <a:prstClr val="black"/>
                </a:solidFill>
              </a:rPr>
              <a:t> etc.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prstClr val="black"/>
                </a:solidFill>
              </a:rPr>
              <a:t>Focus is on the Human Microbiome Project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sz="2000" dirty="0">
              <a:solidFill>
                <a:prstClr val="black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prstClr val="black"/>
                </a:solidFill>
              </a:rPr>
              <a:t>Tutorials wiki	</a:t>
            </a:r>
            <a:r>
              <a:rPr lang="en-US" sz="1900" dirty="0" smtClean="0">
                <a:solidFill>
                  <a:prstClr val="black"/>
                </a:solidFill>
                <a:hlinkClick r:id="rId5"/>
              </a:rPr>
              <a:t>https</a:t>
            </a:r>
            <a:r>
              <a:rPr lang="en-US" sz="1900" dirty="0">
                <a:solidFill>
                  <a:prstClr val="black"/>
                </a:solidFill>
                <a:hlinkClick r:id="rId5"/>
              </a:rPr>
              <a:t>://</a:t>
            </a:r>
            <a:r>
              <a:rPr lang="en-US" sz="1900" dirty="0" smtClean="0">
                <a:solidFill>
                  <a:prstClr val="black"/>
                </a:solidFill>
                <a:hlinkClick r:id="rId5"/>
              </a:rPr>
              <a:t>bitbucket.org/biobakery/biobakery/wiki/Home</a:t>
            </a:r>
            <a:endParaRPr lang="en-US" sz="1900" dirty="0" smtClean="0">
              <a:solidFill>
                <a:prstClr val="black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US" sz="2000" dirty="0">
              <a:solidFill>
                <a:prstClr val="black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>
                <a:solidFill>
                  <a:prstClr val="black"/>
                </a:solidFill>
              </a:rPr>
              <a:t>Galaxy </a:t>
            </a:r>
            <a:r>
              <a:rPr lang="en-GB" dirty="0" smtClean="0">
                <a:solidFill>
                  <a:prstClr val="black"/>
                </a:solidFill>
              </a:rPr>
              <a:t>server	</a:t>
            </a:r>
            <a:r>
              <a:rPr lang="en-US" sz="1900" dirty="0" smtClean="0">
                <a:solidFill>
                  <a:prstClr val="black"/>
                </a:solidFill>
                <a:hlinkClick r:id="rId6"/>
              </a:rPr>
              <a:t>https</a:t>
            </a:r>
            <a:r>
              <a:rPr lang="en-US" sz="1900" dirty="0">
                <a:solidFill>
                  <a:prstClr val="black"/>
                </a:solidFill>
                <a:hlinkClick r:id="rId6"/>
              </a:rPr>
              <a:t>://huttenhower.sph.harvard.edu/galaxy</a:t>
            </a:r>
            <a:r>
              <a:rPr lang="en-US" sz="1900" dirty="0">
                <a:solidFill>
                  <a:prstClr val="black"/>
                </a:solidFill>
              </a:rPr>
              <a:t> 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sz="2000" dirty="0" smtClean="0">
              <a:solidFill>
                <a:prstClr val="black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 err="1" smtClean="0">
                <a:solidFill>
                  <a:prstClr val="black"/>
                </a:solidFill>
              </a:rPr>
              <a:t>bioBakery</a:t>
            </a:r>
            <a:r>
              <a:rPr lang="en-GB" dirty="0">
                <a:solidFill>
                  <a:prstClr val="black"/>
                </a:solidFill>
              </a:rPr>
              <a:t>   </a:t>
            </a:r>
            <a:r>
              <a:rPr lang="en-GB" sz="1900" dirty="0" smtClean="0">
                <a:solidFill>
                  <a:prstClr val="black"/>
                </a:solidFill>
                <a:hlinkClick r:id="rId7"/>
              </a:rPr>
              <a:t>https://bitbucket.org/biobakery/biobakery/wiki/biobakery_wiki</a:t>
            </a:r>
            <a:r>
              <a:rPr lang="en-GB" sz="1900" dirty="0" smtClean="0">
                <a:solidFill>
                  <a:prstClr val="black"/>
                </a:solidFill>
              </a:rPr>
              <a:t> 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prstClr val="black"/>
                </a:solidFill>
              </a:rPr>
              <a:t>“an </a:t>
            </a:r>
            <a:r>
              <a:rPr lang="en-GB" dirty="0">
                <a:solidFill>
                  <a:prstClr val="black"/>
                </a:solidFill>
              </a:rPr>
              <a:t>easy to use, virtual environment that provides a platform for the research community to use the </a:t>
            </a:r>
            <a:r>
              <a:rPr lang="en-GB" dirty="0" err="1">
                <a:solidFill>
                  <a:prstClr val="black"/>
                </a:solidFill>
              </a:rPr>
              <a:t>Huttenhower</a:t>
            </a:r>
            <a:r>
              <a:rPr lang="en-GB" dirty="0">
                <a:solidFill>
                  <a:prstClr val="black"/>
                </a:solidFill>
              </a:rPr>
              <a:t> tools without having to install on their personal </a:t>
            </a:r>
            <a:r>
              <a:rPr lang="en-GB" dirty="0" smtClean="0">
                <a:solidFill>
                  <a:prstClr val="black"/>
                </a:solidFill>
              </a:rPr>
              <a:t>machines”</a:t>
            </a:r>
            <a:endParaRPr lang="en-US" dirty="0" smtClean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9264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366183" y="66675"/>
            <a:ext cx="7349067" cy="6572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/>
              <a:buNone/>
            </a:pPr>
            <a:r>
              <a:rPr lang="en-US" sz="2800" b="1" dirty="0">
                <a:solidFill>
                  <a:prstClr val="white"/>
                </a:solidFill>
              </a:rPr>
              <a:t>Meta*omics </a:t>
            </a:r>
            <a:r>
              <a:rPr lang="en-US" sz="2800" b="1" dirty="0" smtClean="0">
                <a:solidFill>
                  <a:prstClr val="white"/>
                </a:solidFill>
              </a:rPr>
              <a:t>for the Nervous: Web-servers</a:t>
            </a:r>
            <a:endParaRPr lang="en-US" sz="2800" b="1" dirty="0">
              <a:solidFill>
                <a:prstClr val="white"/>
              </a:solidFill>
            </a:endParaRPr>
          </a:p>
          <a:p>
            <a:pPr marL="0" indent="0">
              <a:buFont typeface="Arial"/>
              <a:buNone/>
            </a:pPr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257" y="797437"/>
            <a:ext cx="2967455" cy="754917"/>
          </a:xfrm>
          <a:solidFill>
            <a:schemeClr val="tx1"/>
          </a:solidFill>
        </p:spPr>
      </p:pic>
      <p:sp>
        <p:nvSpPr>
          <p:cNvPr id="4" name="Content Placeholder 2"/>
          <p:cNvSpPr txBox="1">
            <a:spLocks/>
          </p:cNvSpPr>
          <p:nvPr/>
        </p:nvSpPr>
        <p:spPr>
          <a:xfrm>
            <a:off x="142899" y="1669312"/>
            <a:ext cx="8681927" cy="48378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Arial" panose="020B0604020202020204" pitchFamily="34" charset="0"/>
              <a:buChar char="•"/>
            </a:pPr>
            <a:r>
              <a:rPr lang="en-GB" dirty="0">
                <a:solidFill>
                  <a:prstClr val="black"/>
                </a:solidFill>
              </a:rPr>
              <a:t>Registration required and optimised for Firefox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prstClr val="black"/>
                </a:solidFill>
              </a:rPr>
              <a:t>Can export results to other software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GB" dirty="0" smtClean="0">
              <a:solidFill>
                <a:prstClr val="black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GB" dirty="0">
              <a:solidFill>
                <a:prstClr val="black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GB" dirty="0" smtClean="0">
              <a:solidFill>
                <a:prstClr val="black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GB" dirty="0" smtClean="0">
              <a:solidFill>
                <a:prstClr val="black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GB" dirty="0">
              <a:solidFill>
                <a:prstClr val="black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US" dirty="0" smtClean="0">
              <a:solidFill>
                <a:prstClr val="black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679395" y="983796"/>
            <a:ext cx="64326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GB" dirty="0">
                <a:solidFill>
                  <a:prstClr val="black"/>
                </a:solidFill>
                <a:hlinkClick r:id="rId5"/>
              </a:rPr>
              <a:t>http://metagenomics.anl.gov/metagenomics.cgi?page=Home</a:t>
            </a:r>
            <a:r>
              <a:rPr lang="en-GB" dirty="0">
                <a:solidFill>
                  <a:prstClr val="black"/>
                </a:solidFill>
              </a:rPr>
              <a:t> 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7023" y="2754842"/>
            <a:ext cx="5188689" cy="39847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72457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366183" y="66675"/>
            <a:ext cx="7349067" cy="6572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b="1" dirty="0" smtClean="0">
                <a:solidFill>
                  <a:schemeClr val="bg1"/>
                </a:solidFill>
              </a:rPr>
              <a:t>Data Analysis </a:t>
            </a: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30" name="Content Placeholder 2"/>
          <p:cNvSpPr>
            <a:spLocks noGrp="1"/>
          </p:cNvSpPr>
          <p:nvPr>
            <p:ph idx="1"/>
          </p:nvPr>
        </p:nvSpPr>
        <p:spPr>
          <a:xfrm>
            <a:off x="153533" y="6119279"/>
            <a:ext cx="3387110" cy="575229"/>
          </a:xfrm>
        </p:spPr>
        <p:txBody>
          <a:bodyPr>
            <a:normAutofit lnSpcReduction="10000"/>
          </a:bodyPr>
          <a:lstStyle/>
          <a:p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398114" y="999460"/>
            <a:ext cx="8681927" cy="5128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Arial" panose="020B0604020202020204" pitchFamily="34" charset="0"/>
              <a:buChar char="•"/>
            </a:pPr>
            <a:endParaRPr lang="en-GB" dirty="0" smtClean="0"/>
          </a:p>
          <a:p>
            <a:pPr marL="457200" lvl="1" indent="0">
              <a:buNone/>
            </a:pPr>
            <a:r>
              <a:rPr lang="en-GB" b="1" dirty="0" smtClean="0"/>
              <a:t>Why are pirates called pirates?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GB" dirty="0" smtClean="0"/>
          </a:p>
          <a:p>
            <a:pPr lvl="1">
              <a:buFont typeface="Arial" panose="020B0604020202020204" pitchFamily="34" charset="0"/>
              <a:buChar char="•"/>
            </a:pPr>
            <a:endParaRPr lang="en-GB" dirty="0"/>
          </a:p>
          <a:p>
            <a:pPr lvl="1">
              <a:buFont typeface="Arial" panose="020B0604020202020204" pitchFamily="34" charset="0"/>
              <a:buChar char="•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434810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366183" y="66675"/>
            <a:ext cx="7349067" cy="6572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b="1" dirty="0" smtClean="0">
                <a:solidFill>
                  <a:schemeClr val="bg1"/>
                </a:solidFill>
              </a:rPr>
              <a:t>Data Analysis </a:t>
            </a: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30" name="Content Placeholder 2"/>
          <p:cNvSpPr>
            <a:spLocks noGrp="1"/>
          </p:cNvSpPr>
          <p:nvPr>
            <p:ph idx="1"/>
          </p:nvPr>
        </p:nvSpPr>
        <p:spPr>
          <a:xfrm>
            <a:off x="153533" y="6119279"/>
            <a:ext cx="3387110" cy="575229"/>
          </a:xfrm>
        </p:spPr>
        <p:txBody>
          <a:bodyPr>
            <a:normAutofit lnSpcReduction="10000"/>
          </a:bodyPr>
          <a:lstStyle/>
          <a:p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398114" y="999460"/>
            <a:ext cx="8681927" cy="5128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Arial" panose="020B0604020202020204" pitchFamily="34" charset="0"/>
              <a:buChar char="•"/>
            </a:pPr>
            <a:endParaRPr lang="en-GB" dirty="0" smtClean="0"/>
          </a:p>
          <a:p>
            <a:pPr marL="457200" lvl="1" indent="0">
              <a:buNone/>
            </a:pPr>
            <a:r>
              <a:rPr lang="en-GB" b="1" dirty="0" smtClean="0"/>
              <a:t>Why are pirates called pirates?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 smtClean="0"/>
              <a:t>Because they ‘R’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GB" dirty="0"/>
          </a:p>
          <a:p>
            <a:pPr lvl="1">
              <a:buFont typeface="Arial" panose="020B0604020202020204" pitchFamily="34" charset="0"/>
              <a:buChar char="•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391076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366183" y="66675"/>
            <a:ext cx="7349067" cy="6572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b="1" dirty="0" smtClean="0">
                <a:solidFill>
                  <a:schemeClr val="bg1"/>
                </a:solidFill>
              </a:rPr>
              <a:t>Data Analysis </a:t>
            </a: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30" name="Content Placeholder 2"/>
          <p:cNvSpPr>
            <a:spLocks noGrp="1"/>
          </p:cNvSpPr>
          <p:nvPr>
            <p:ph idx="1"/>
          </p:nvPr>
        </p:nvSpPr>
        <p:spPr>
          <a:xfrm>
            <a:off x="153533" y="6119279"/>
            <a:ext cx="3387110" cy="575229"/>
          </a:xfrm>
        </p:spPr>
        <p:txBody>
          <a:bodyPr>
            <a:normAutofit lnSpcReduction="10000"/>
          </a:bodyPr>
          <a:lstStyle/>
          <a:p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398114" y="999460"/>
            <a:ext cx="8681927" cy="5128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Arial" panose="020B0604020202020204" pitchFamily="34" charset="0"/>
              <a:buChar char="•"/>
            </a:pPr>
            <a:endParaRPr lang="en-GB" dirty="0" smtClean="0"/>
          </a:p>
          <a:p>
            <a:pPr marL="457200" lvl="1" indent="0">
              <a:buNone/>
            </a:pPr>
            <a:r>
              <a:rPr lang="en-GB" b="1" dirty="0" smtClean="0"/>
              <a:t>Why are pirates called pirates?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 smtClean="0"/>
              <a:t>Because they ‘R’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GB" dirty="0" smtClean="0"/>
          </a:p>
          <a:p>
            <a:pPr lvl="1">
              <a:buFont typeface="Arial" panose="020B0604020202020204" pitchFamily="34" charset="0"/>
              <a:buChar char="•"/>
            </a:pPr>
            <a:endParaRPr lang="en-GB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 smtClean="0"/>
              <a:t>And you should </a:t>
            </a:r>
            <a:r>
              <a:rPr lang="en-GB" dirty="0"/>
              <a:t>too! </a:t>
            </a:r>
            <a:r>
              <a:rPr lang="en-GB" dirty="0" smtClean="0"/>
              <a:t>                                      </a:t>
            </a:r>
            <a:r>
              <a:rPr lang="en-GB" sz="2200" dirty="0" smtClean="0">
                <a:hlinkClick r:id="rId4"/>
              </a:rPr>
              <a:t>https</a:t>
            </a:r>
            <a:r>
              <a:rPr lang="en-GB" sz="2200" dirty="0">
                <a:hlinkClick r:id="rId4"/>
              </a:rPr>
              <a:t>://www.r-project.org</a:t>
            </a:r>
            <a:r>
              <a:rPr lang="en-GB" sz="2200" dirty="0" smtClean="0">
                <a:hlinkClick r:id="rId4"/>
              </a:rPr>
              <a:t>/</a:t>
            </a:r>
            <a:r>
              <a:rPr lang="en-GB" sz="2200" dirty="0" smtClean="0"/>
              <a:t> </a:t>
            </a:r>
            <a:endParaRPr lang="en-GB" sz="2200" dirty="0"/>
          </a:p>
          <a:p>
            <a:pPr lvl="1">
              <a:buFont typeface="Arial" panose="020B0604020202020204" pitchFamily="34" charset="0"/>
              <a:buChar char="•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753854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366183" y="66675"/>
            <a:ext cx="7349067" cy="6572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Bef>
                <a:spcPts val="0"/>
              </a:spcBef>
              <a:buNone/>
            </a:pPr>
            <a:r>
              <a:rPr lang="en-US" sz="2800" b="1" dirty="0" err="1" smtClean="0">
                <a:solidFill>
                  <a:prstClr val="white"/>
                </a:solidFill>
              </a:rPr>
              <a:t>RStudio</a:t>
            </a:r>
            <a:r>
              <a:rPr lang="en-US" sz="2800" b="1" dirty="0" smtClean="0">
                <a:solidFill>
                  <a:prstClr val="white"/>
                </a:solidFill>
              </a:rPr>
              <a:t> - screenshot</a:t>
            </a:r>
            <a:endParaRPr lang="en-US" sz="2800" b="1" dirty="0">
              <a:solidFill>
                <a:prstClr val="white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023" y="849151"/>
            <a:ext cx="7433954" cy="5774726"/>
          </a:xfrm>
        </p:spPr>
      </p:pic>
      <p:sp>
        <p:nvSpPr>
          <p:cNvPr id="4" name="Content Placeholder 2"/>
          <p:cNvSpPr txBox="1">
            <a:spLocks/>
          </p:cNvSpPr>
          <p:nvPr/>
        </p:nvSpPr>
        <p:spPr>
          <a:xfrm>
            <a:off x="398114" y="999460"/>
            <a:ext cx="8681927" cy="5128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Arial" panose="020B0604020202020204" pitchFamily="34" charset="0"/>
              <a:buChar char="•"/>
            </a:pPr>
            <a:endParaRPr lang="en-GB" dirty="0" smtClean="0"/>
          </a:p>
          <a:p>
            <a:pPr lvl="1">
              <a:buFont typeface="Arial" panose="020B0604020202020204" pitchFamily="34" charset="0"/>
              <a:buChar char="•"/>
            </a:pPr>
            <a:endParaRPr lang="en-GB" dirty="0" smtClean="0"/>
          </a:p>
          <a:p>
            <a:pPr lvl="1">
              <a:buFont typeface="Arial" panose="020B0604020202020204" pitchFamily="34" charset="0"/>
              <a:buChar char="•"/>
            </a:pPr>
            <a:endParaRPr lang="en-GB" dirty="0"/>
          </a:p>
          <a:p>
            <a:pPr lvl="1">
              <a:buFont typeface="Arial" panose="020B0604020202020204" pitchFamily="34" charset="0"/>
              <a:buChar char="•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546733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366183" y="66675"/>
            <a:ext cx="7349067" cy="6572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/>
              <a:buNone/>
            </a:pPr>
            <a:r>
              <a:rPr lang="en-US" sz="2800" b="1" dirty="0" err="1" smtClean="0">
                <a:solidFill>
                  <a:prstClr val="white"/>
                </a:solidFill>
              </a:rPr>
              <a:t>RStudio</a:t>
            </a:r>
            <a:r>
              <a:rPr lang="en-US" sz="2800" b="1" dirty="0" smtClean="0">
                <a:solidFill>
                  <a:prstClr val="white"/>
                </a:solidFill>
              </a:rPr>
              <a:t> - screenshot</a:t>
            </a:r>
            <a:endParaRPr lang="en-US" sz="2800" b="1" dirty="0">
              <a:solidFill>
                <a:prstClr val="white"/>
              </a:solidFill>
            </a:endParaRPr>
          </a:p>
          <a:p>
            <a:pPr marL="0" indent="0">
              <a:buFont typeface="Arial"/>
              <a:buNone/>
            </a:pPr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9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023" y="849151"/>
            <a:ext cx="7433954" cy="5774726"/>
          </a:xfrm>
        </p:spPr>
      </p:pic>
      <p:sp>
        <p:nvSpPr>
          <p:cNvPr id="4" name="Content Placeholder 2"/>
          <p:cNvSpPr txBox="1">
            <a:spLocks/>
          </p:cNvSpPr>
          <p:nvPr/>
        </p:nvSpPr>
        <p:spPr>
          <a:xfrm>
            <a:off x="398114" y="1392864"/>
            <a:ext cx="8681927" cy="47348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Arial" panose="020B0604020202020204" pitchFamily="34" charset="0"/>
              <a:buChar char="•"/>
            </a:pPr>
            <a:r>
              <a:rPr lang="en-GB" b="1" dirty="0"/>
              <a:t>Install R; then check out </a:t>
            </a:r>
            <a:r>
              <a:rPr lang="en-GB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RStudio</a:t>
            </a:r>
            <a:endParaRPr lang="en-GB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GB" b="1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GB" b="1" dirty="0"/>
              <a:t>Integrated development environment [IDE] for R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GB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GB" b="1" dirty="0"/>
              <a:t>Open source edition [free], </a:t>
            </a:r>
            <a:r>
              <a:rPr lang="en-GB" b="1" dirty="0" err="1"/>
              <a:t>linux</a:t>
            </a:r>
            <a:r>
              <a:rPr lang="en-GB" b="1" dirty="0"/>
              <a:t>, Mac &amp; Windows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GB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GB" b="1" dirty="0"/>
              <a:t>Desktop version to run locally at: </a:t>
            </a:r>
            <a:r>
              <a:rPr lang="en-US" sz="2200" dirty="0">
                <a:hlinkClick r:id="rId6"/>
              </a:rPr>
              <a:t>https://www.rstudio.com/products/RStudio/#Desktop</a:t>
            </a:r>
            <a:r>
              <a:rPr lang="en-US" sz="2200" dirty="0"/>
              <a:t> 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GB" dirty="0" smtClean="0">
              <a:solidFill>
                <a:prstClr val="black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GB" dirty="0" smtClean="0">
              <a:solidFill>
                <a:prstClr val="black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GB" dirty="0">
              <a:solidFill>
                <a:prstClr val="black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US" dirty="0" smtClean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5583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1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9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023" y="849151"/>
            <a:ext cx="7433954" cy="5774726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366183" y="66675"/>
            <a:ext cx="7349067" cy="6572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800" b="1" dirty="0" err="1" smtClean="0">
                <a:solidFill>
                  <a:prstClr val="white"/>
                </a:solidFill>
              </a:rPr>
              <a:t>RStudio</a:t>
            </a:r>
            <a:endParaRPr lang="en-US" sz="2800" b="1" dirty="0">
              <a:solidFill>
                <a:prstClr val="white"/>
              </a:solidFill>
            </a:endParaRPr>
          </a:p>
        </p:txBody>
      </p:sp>
      <p:sp>
        <p:nvSpPr>
          <p:cNvPr id="30" name="Content Placeholder 2"/>
          <p:cNvSpPr>
            <a:spLocks noGrp="1"/>
          </p:cNvSpPr>
          <p:nvPr>
            <p:ph idx="1"/>
          </p:nvPr>
        </p:nvSpPr>
        <p:spPr>
          <a:xfrm>
            <a:off x="153533" y="6119279"/>
            <a:ext cx="3387110" cy="575229"/>
          </a:xfrm>
        </p:spPr>
        <p:txBody>
          <a:bodyPr>
            <a:normAutofit lnSpcReduction="10000"/>
          </a:bodyPr>
          <a:lstStyle/>
          <a:p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398114" y="999459"/>
            <a:ext cx="8681927" cy="557947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Arial" panose="020B0604020202020204" pitchFamily="34" charset="0"/>
              <a:buChar char="•"/>
            </a:pPr>
            <a:r>
              <a:rPr lang="en-GB" b="1" dirty="0" smtClean="0">
                <a:solidFill>
                  <a:schemeClr val="bg1">
                    <a:lumMod val="65000"/>
                  </a:schemeClr>
                </a:solidFill>
              </a:rPr>
              <a:t>Install R; then check out </a:t>
            </a:r>
            <a:r>
              <a:rPr lang="en-GB" b="1" i="1" dirty="0" err="1" smtClean="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RStudio</a:t>
            </a:r>
            <a:endParaRPr lang="en-GB" b="1" i="1" dirty="0" smtClean="0">
              <a:solidFill>
                <a:schemeClr val="bg1">
                  <a:lumMod val="6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GB" b="1" dirty="0" smtClean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GB" b="1" dirty="0" smtClean="0">
                <a:solidFill>
                  <a:schemeClr val="bg1">
                    <a:lumMod val="65000"/>
                  </a:schemeClr>
                </a:solidFill>
              </a:rPr>
              <a:t>Integrated </a:t>
            </a:r>
            <a:r>
              <a:rPr lang="en-GB" b="1" dirty="0">
                <a:solidFill>
                  <a:schemeClr val="bg1">
                    <a:lumMod val="65000"/>
                  </a:schemeClr>
                </a:solidFill>
              </a:rPr>
              <a:t>development </a:t>
            </a:r>
            <a:r>
              <a:rPr lang="en-GB" b="1" dirty="0" smtClean="0">
                <a:solidFill>
                  <a:schemeClr val="bg1">
                    <a:lumMod val="65000"/>
                  </a:schemeClr>
                </a:solidFill>
              </a:rPr>
              <a:t>environment [IDE] for R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GB" dirty="0" smtClean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GB" b="1" dirty="0" smtClean="0">
                <a:solidFill>
                  <a:schemeClr val="bg1">
                    <a:lumMod val="65000"/>
                  </a:schemeClr>
                </a:solidFill>
              </a:rPr>
              <a:t>Open source edition [free], </a:t>
            </a:r>
            <a:r>
              <a:rPr lang="en-GB" b="1" dirty="0" err="1" smtClean="0">
                <a:solidFill>
                  <a:schemeClr val="bg1">
                    <a:lumMod val="65000"/>
                  </a:schemeClr>
                </a:solidFill>
              </a:rPr>
              <a:t>linux</a:t>
            </a:r>
            <a:r>
              <a:rPr lang="en-GB" b="1" dirty="0" smtClean="0">
                <a:solidFill>
                  <a:schemeClr val="bg1">
                    <a:lumMod val="65000"/>
                  </a:schemeClr>
                </a:solidFill>
              </a:rPr>
              <a:t>, Mac &amp; Windows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GB" dirty="0" smtClean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GB" b="1" dirty="0" smtClean="0">
                <a:solidFill>
                  <a:schemeClr val="bg1">
                    <a:lumMod val="65000"/>
                  </a:schemeClr>
                </a:solidFill>
              </a:rPr>
              <a:t>Desktop version to run locally at: </a:t>
            </a: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https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://www.rstudio.com/products/RStudio/#</a:t>
            </a: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Desktop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sz="2400" dirty="0">
              <a:solidFill>
                <a:prstClr val="black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prstClr val="black"/>
                </a:solidFill>
              </a:rPr>
              <a:t>Windows only: </a:t>
            </a:r>
            <a:r>
              <a:rPr lang="en-US" b="1" i="1" dirty="0" err="1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installr</a:t>
            </a:r>
            <a:r>
              <a:rPr lang="en-US" b="1" dirty="0" smtClean="0">
                <a:solidFill>
                  <a:prstClr val="black"/>
                </a:solidFill>
              </a:rPr>
              <a:t> upgrades to the latest R version along with your installed packages                    </a:t>
            </a:r>
            <a:r>
              <a:rPr lang="en-US" sz="2400" dirty="0" smtClean="0">
                <a:solidFill>
                  <a:prstClr val="black"/>
                </a:solidFill>
                <a:hlinkClick r:id="rId6"/>
              </a:rPr>
              <a:t>http</a:t>
            </a:r>
            <a:r>
              <a:rPr lang="en-US" sz="2400" dirty="0">
                <a:solidFill>
                  <a:prstClr val="black"/>
                </a:solidFill>
                <a:hlinkClick r:id="rId6"/>
              </a:rPr>
              <a:t>://www.r-statistics.com/tag/installr</a:t>
            </a:r>
            <a:r>
              <a:rPr lang="en-US" sz="2400" dirty="0" smtClean="0">
                <a:solidFill>
                  <a:prstClr val="black"/>
                </a:solidFill>
                <a:hlinkClick r:id="rId6"/>
              </a:rPr>
              <a:t>/</a:t>
            </a:r>
            <a:r>
              <a:rPr lang="en-US" sz="2400" dirty="0" smtClean="0">
                <a:solidFill>
                  <a:prstClr val="black"/>
                </a:solidFill>
              </a:rPr>
              <a:t> </a:t>
            </a:r>
            <a:r>
              <a:rPr lang="en-US" sz="3000" b="1" dirty="0">
                <a:solidFill>
                  <a:prstClr val="black"/>
                </a:solidFill>
              </a:rPr>
              <a:t> </a:t>
            </a:r>
            <a:r>
              <a:rPr lang="en-US" sz="3000" b="1" dirty="0" smtClean="0">
                <a:solidFill>
                  <a:prstClr val="black"/>
                </a:solidFill>
              </a:rPr>
              <a:t>                  </a:t>
            </a:r>
            <a:r>
              <a:rPr lang="en-US" sz="2400" dirty="0" smtClean="0">
                <a:solidFill>
                  <a:prstClr val="black"/>
                </a:solidFill>
                <a:hlinkClick r:id="rId7"/>
              </a:rPr>
              <a:t>https</a:t>
            </a:r>
            <a:r>
              <a:rPr lang="en-US" sz="2400" dirty="0">
                <a:solidFill>
                  <a:prstClr val="black"/>
                </a:solidFill>
                <a:hlinkClick r:id="rId7"/>
              </a:rPr>
              <a:t>://cran.r-project.org/web/packages/installr</a:t>
            </a:r>
            <a:r>
              <a:rPr lang="en-US" sz="2400" dirty="0" smtClean="0">
                <a:solidFill>
                  <a:prstClr val="black"/>
                </a:solidFill>
                <a:hlinkClick r:id="rId7"/>
              </a:rPr>
              <a:t>/</a:t>
            </a:r>
            <a:endParaRPr lang="en-US" sz="2400" dirty="0">
              <a:solidFill>
                <a:prstClr val="black"/>
              </a:solidFill>
            </a:endParaRPr>
          </a:p>
          <a:p>
            <a:pPr marL="457200" lvl="1" indent="0">
              <a:buFont typeface="Arial"/>
              <a:buNone/>
            </a:pPr>
            <a:r>
              <a:rPr lang="en-US" sz="3000" b="1" dirty="0" smtClean="0">
                <a:solidFill>
                  <a:prstClr val="black"/>
                </a:solidFill>
              </a:rPr>
              <a:t>            </a:t>
            </a:r>
          </a:p>
        </p:txBody>
      </p:sp>
    </p:spTree>
    <p:extLst>
      <p:ext uri="{BB962C8B-B14F-4D97-AF65-F5344CB8AC3E}">
        <p14:creationId xmlns:p14="http://schemas.microsoft.com/office/powerpoint/2010/main" val="777391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366183" y="66675"/>
            <a:ext cx="7349067" cy="6572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Bef>
                <a:spcPts val="0"/>
              </a:spcBef>
              <a:buNone/>
            </a:pPr>
            <a:r>
              <a:rPr lang="en-US" sz="2800" b="1" dirty="0" smtClean="0">
                <a:solidFill>
                  <a:prstClr val="white"/>
                </a:solidFill>
              </a:rPr>
              <a:t>R Packages for Meta*omics</a:t>
            </a:r>
            <a:endParaRPr lang="en-US" sz="2800" b="1" dirty="0">
              <a:solidFill>
                <a:prstClr val="white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366183" y="999458"/>
            <a:ext cx="8846125" cy="58585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Arial" panose="020B0604020202020204" pitchFamily="34" charset="0"/>
              <a:buChar char="•"/>
            </a:pPr>
            <a:r>
              <a:rPr lang="en-GB" b="1" i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Phyloseq</a:t>
            </a:r>
            <a:r>
              <a:rPr lang="en-GB" b="1" dirty="0" smtClean="0"/>
              <a:t>	</a:t>
            </a:r>
            <a:r>
              <a:rPr lang="en-GB" sz="2200" b="1" dirty="0" smtClean="0"/>
              <a:t>visualization &amp; analysis of microbiome data</a:t>
            </a:r>
            <a:endParaRPr lang="en-GB" sz="2200" dirty="0" smtClean="0"/>
          </a:p>
          <a:p>
            <a:pPr marL="457200" lvl="1" indent="0">
              <a:buNone/>
            </a:pPr>
            <a:r>
              <a:rPr lang="en-GB" sz="2200" dirty="0" smtClean="0">
                <a:hlinkClick r:id="rId4"/>
              </a:rPr>
              <a:t>http</a:t>
            </a:r>
            <a:r>
              <a:rPr lang="en-GB" sz="2200" dirty="0">
                <a:hlinkClick r:id="rId4"/>
              </a:rPr>
              <a:t>://</a:t>
            </a:r>
            <a:r>
              <a:rPr lang="en-GB" sz="2200" dirty="0" smtClean="0">
                <a:hlinkClick r:id="rId4"/>
              </a:rPr>
              <a:t>bioconductor.org/packages/release/bioc/html/phyloseq.html</a:t>
            </a:r>
            <a:r>
              <a:rPr lang="en-GB" sz="2200" dirty="0" smtClean="0"/>
              <a:t> </a:t>
            </a:r>
          </a:p>
          <a:p>
            <a:pPr marL="457200" lvl="1" indent="0">
              <a:buNone/>
            </a:pPr>
            <a:r>
              <a:rPr lang="en-GB" sz="2200" dirty="0">
                <a:hlinkClick r:id="rId5"/>
              </a:rPr>
              <a:t>http://joey711.github.io/phyloseq</a:t>
            </a:r>
            <a:r>
              <a:rPr lang="en-GB" sz="2200" dirty="0" smtClean="0">
                <a:hlinkClick r:id="rId5"/>
              </a:rPr>
              <a:t>/</a:t>
            </a:r>
            <a:r>
              <a:rPr lang="en-GB" sz="2200" dirty="0" smtClean="0"/>
              <a:t> </a:t>
            </a:r>
          </a:p>
          <a:p>
            <a:pPr marL="457200" lvl="1" indent="0">
              <a:buNone/>
            </a:pPr>
            <a:endParaRPr lang="en-GB" sz="2200" dirty="0" smtClean="0"/>
          </a:p>
          <a:p>
            <a:pPr lvl="1">
              <a:buFont typeface="Arial" panose="020B0604020202020204" pitchFamily="34" charset="0"/>
              <a:buChar char="•"/>
            </a:pPr>
            <a:endParaRPr lang="en-US" dirty="0" smtClean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2181" y="4331935"/>
            <a:ext cx="3373069" cy="2526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1907" y="2488350"/>
            <a:ext cx="3029172" cy="30578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554" y="4550733"/>
            <a:ext cx="3145499" cy="220184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7256" y="2488350"/>
            <a:ext cx="3449921" cy="241494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38623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2181" y="4331935"/>
            <a:ext cx="3373069" cy="2526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1907" y="2488350"/>
            <a:ext cx="3029172" cy="30578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554" y="4550733"/>
            <a:ext cx="3145499" cy="220184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harpenSoften amoun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7256" y="2488350"/>
            <a:ext cx="3449921" cy="241494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366183" y="66675"/>
            <a:ext cx="7349067" cy="6572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/>
              <a:buNone/>
            </a:pPr>
            <a:r>
              <a:rPr lang="en-US" sz="2800" b="1" dirty="0" smtClean="0">
                <a:solidFill>
                  <a:prstClr val="white"/>
                </a:solidFill>
              </a:rPr>
              <a:t>R Packages for Meta*omics</a:t>
            </a:r>
            <a:endParaRPr lang="en-US" sz="2800" b="1" dirty="0">
              <a:solidFill>
                <a:prstClr val="white"/>
              </a:solidFill>
            </a:endParaRPr>
          </a:p>
          <a:p>
            <a:pPr marL="0" indent="0">
              <a:buFont typeface="Arial"/>
              <a:buNone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366183" y="978194"/>
            <a:ext cx="8846125" cy="418922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Arial" panose="020B0604020202020204" pitchFamily="34" charset="0"/>
              <a:buChar char="•"/>
            </a:pPr>
            <a:r>
              <a:rPr lang="en-GB" b="1" i="1" dirty="0" err="1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Phyloseq</a:t>
            </a:r>
            <a:r>
              <a:rPr lang="en-GB" b="1" dirty="0" smtClean="0">
                <a:solidFill>
                  <a:prstClr val="black"/>
                </a:solidFill>
              </a:rPr>
              <a:t>	</a:t>
            </a:r>
            <a:r>
              <a:rPr lang="en-GB" sz="2200" b="1" dirty="0" smtClean="0">
                <a:solidFill>
                  <a:prstClr val="black"/>
                </a:solidFill>
              </a:rPr>
              <a:t>visualization &amp; analysis of microbiome data</a:t>
            </a:r>
            <a:endParaRPr lang="en-GB" sz="2200" dirty="0" smtClean="0">
              <a:solidFill>
                <a:prstClr val="black"/>
              </a:solidFill>
            </a:endParaRPr>
          </a:p>
          <a:p>
            <a:pPr marL="457200" lvl="1" indent="0">
              <a:buFont typeface="Arial"/>
              <a:buNone/>
            </a:pPr>
            <a:r>
              <a:rPr lang="en-GB" sz="2200" dirty="0" smtClean="0">
                <a:solidFill>
                  <a:prstClr val="black"/>
                </a:solidFill>
                <a:hlinkClick r:id="rId12"/>
              </a:rPr>
              <a:t>http</a:t>
            </a:r>
            <a:r>
              <a:rPr lang="en-GB" sz="2200" dirty="0">
                <a:solidFill>
                  <a:prstClr val="black"/>
                </a:solidFill>
                <a:hlinkClick r:id="rId12"/>
              </a:rPr>
              <a:t>://</a:t>
            </a:r>
            <a:r>
              <a:rPr lang="en-GB" sz="2200" dirty="0" smtClean="0">
                <a:solidFill>
                  <a:prstClr val="black"/>
                </a:solidFill>
                <a:hlinkClick r:id="rId12"/>
              </a:rPr>
              <a:t>bioconductor.org/packages/release/bioc/html/phyloseq.html</a:t>
            </a:r>
            <a:r>
              <a:rPr lang="en-GB" sz="2200" dirty="0" smtClean="0">
                <a:solidFill>
                  <a:prstClr val="black"/>
                </a:solidFill>
              </a:rPr>
              <a:t> </a:t>
            </a:r>
          </a:p>
          <a:p>
            <a:pPr marL="457200" lvl="1" indent="0">
              <a:buFont typeface="Arial"/>
              <a:buNone/>
            </a:pPr>
            <a:r>
              <a:rPr lang="en-GB" sz="2200" dirty="0">
                <a:solidFill>
                  <a:prstClr val="black"/>
                </a:solidFill>
                <a:hlinkClick r:id="rId13"/>
              </a:rPr>
              <a:t>http://joey711.github.io/phyloseq</a:t>
            </a:r>
            <a:r>
              <a:rPr lang="en-GB" sz="2200" dirty="0" smtClean="0">
                <a:solidFill>
                  <a:prstClr val="black"/>
                </a:solidFill>
                <a:hlinkClick r:id="rId13"/>
              </a:rPr>
              <a:t>/</a:t>
            </a:r>
            <a:r>
              <a:rPr lang="en-GB" sz="2200" dirty="0" smtClean="0">
                <a:solidFill>
                  <a:prstClr val="black"/>
                </a:solidFill>
              </a:rPr>
              <a:t> </a:t>
            </a:r>
          </a:p>
          <a:p>
            <a:pPr marL="457200" lvl="1" indent="0">
              <a:buFont typeface="Arial"/>
              <a:buNone/>
            </a:pPr>
            <a:endParaRPr lang="en-GB" sz="2200" dirty="0" smtClean="0">
              <a:solidFill>
                <a:prstClr val="black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GB" b="1" i="1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Vegan		</a:t>
            </a:r>
            <a:r>
              <a:rPr lang="en-GB" sz="2200" b="1" dirty="0">
                <a:solidFill>
                  <a:prstClr val="black"/>
                </a:solidFill>
              </a:rPr>
              <a:t>o</a:t>
            </a:r>
            <a:r>
              <a:rPr lang="en-GB" sz="2200" b="1" dirty="0" smtClean="0">
                <a:solidFill>
                  <a:prstClr val="black"/>
                </a:solidFill>
              </a:rPr>
              <a:t>rdination methods &amp; diversity analysis  </a:t>
            </a:r>
          </a:p>
          <a:p>
            <a:pPr marL="457200" lvl="1" indent="0">
              <a:buFont typeface="Arial"/>
              <a:buNone/>
            </a:pPr>
            <a:r>
              <a:rPr lang="en-GB" sz="2200" dirty="0" smtClean="0">
                <a:solidFill>
                  <a:prstClr val="black"/>
                </a:solidFill>
                <a:hlinkClick r:id="rId14"/>
              </a:rPr>
              <a:t>https</a:t>
            </a:r>
            <a:r>
              <a:rPr lang="en-GB" sz="2200" dirty="0">
                <a:solidFill>
                  <a:prstClr val="black"/>
                </a:solidFill>
                <a:hlinkClick r:id="rId14"/>
              </a:rPr>
              <a:t>://</a:t>
            </a:r>
            <a:r>
              <a:rPr lang="en-GB" sz="2200" dirty="0" smtClean="0">
                <a:solidFill>
                  <a:prstClr val="black"/>
                </a:solidFill>
                <a:hlinkClick r:id="rId14"/>
              </a:rPr>
              <a:t>cran.r-project.org/web/packages/vegan/index.html</a:t>
            </a:r>
            <a:r>
              <a:rPr lang="en-GB" sz="2200" dirty="0" smtClean="0">
                <a:solidFill>
                  <a:prstClr val="black"/>
                </a:solidFill>
              </a:rPr>
              <a:t> </a:t>
            </a:r>
            <a:endParaRPr lang="en-GB" sz="2200" dirty="0">
              <a:solidFill>
                <a:prstClr val="black"/>
              </a:solidFill>
            </a:endParaRPr>
          </a:p>
          <a:p>
            <a:pPr marL="457200" lvl="1" indent="0">
              <a:buFont typeface="Arial"/>
              <a:buNone/>
            </a:pPr>
            <a:endParaRPr lang="en-GB" b="1" dirty="0" smtClean="0">
              <a:solidFill>
                <a:prstClr val="black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GB" b="1" i="1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DESeq2	</a:t>
            </a:r>
            <a:r>
              <a:rPr lang="en-GB" sz="2200" b="1" dirty="0" smtClean="0">
                <a:solidFill>
                  <a:prstClr val="black"/>
                </a:solidFill>
              </a:rPr>
              <a:t>detection </a:t>
            </a:r>
            <a:r>
              <a:rPr lang="en-GB" sz="2200" b="1" dirty="0">
                <a:solidFill>
                  <a:prstClr val="black"/>
                </a:solidFill>
              </a:rPr>
              <a:t>of differentially </a:t>
            </a:r>
            <a:r>
              <a:rPr lang="en-GB" sz="2200" b="1" dirty="0" smtClean="0">
                <a:solidFill>
                  <a:prstClr val="black"/>
                </a:solidFill>
              </a:rPr>
              <a:t>expressed genes [or differentially abundant  species/functions]</a:t>
            </a:r>
          </a:p>
          <a:p>
            <a:pPr marL="457200" lvl="1" indent="0">
              <a:buFont typeface="Arial"/>
              <a:buNone/>
            </a:pPr>
            <a:r>
              <a:rPr lang="en-GB" sz="2200" dirty="0" smtClean="0">
                <a:solidFill>
                  <a:prstClr val="black"/>
                </a:solidFill>
                <a:hlinkClick r:id="rId15"/>
              </a:rPr>
              <a:t>http://bioconductor.org/packages/release/bioc/html/DESeq2.html</a:t>
            </a:r>
            <a:r>
              <a:rPr lang="en-GB" sz="2200" dirty="0" smtClean="0">
                <a:solidFill>
                  <a:prstClr val="black"/>
                </a:solidFill>
              </a:rPr>
              <a:t> 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dirty="0" smtClean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3996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366183" y="66675"/>
            <a:ext cx="7349067" cy="6572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/>
              <a:buNone/>
            </a:pPr>
            <a:r>
              <a:rPr lang="en-US" sz="2800" b="1" dirty="0" smtClean="0">
                <a:solidFill>
                  <a:prstClr val="white"/>
                </a:solidFill>
              </a:rPr>
              <a:t>R Packages for Meta*omics</a:t>
            </a:r>
            <a:endParaRPr lang="en-US" sz="2800" b="1" dirty="0">
              <a:solidFill>
                <a:prstClr val="white"/>
              </a:solidFill>
            </a:endParaRPr>
          </a:p>
          <a:p>
            <a:pPr marL="0" indent="0">
              <a:buFont typeface="Arial"/>
              <a:buNone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366183" y="978195"/>
            <a:ext cx="8846125" cy="287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Arial" panose="020B0604020202020204" pitchFamily="34" charset="0"/>
              <a:buChar char="•"/>
            </a:pPr>
            <a:r>
              <a:rPr lang="en-GB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Shiny-</a:t>
            </a:r>
            <a:r>
              <a:rPr lang="en-GB" b="1" i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phyloseq</a:t>
            </a:r>
            <a:r>
              <a:rPr lang="en-GB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</a:t>
            </a:r>
            <a:r>
              <a:rPr lang="en-GB" sz="2200" b="1" dirty="0" smtClean="0"/>
              <a:t>interactive </a:t>
            </a:r>
            <a:r>
              <a:rPr lang="en-GB" sz="2200" b="1" dirty="0"/>
              <a:t>web </a:t>
            </a:r>
            <a:r>
              <a:rPr lang="en-GB" sz="2200" b="1" dirty="0" smtClean="0"/>
              <a:t>application providing </a:t>
            </a:r>
            <a:r>
              <a:rPr lang="en-GB" sz="2200" b="1" dirty="0"/>
              <a:t>a </a:t>
            </a:r>
            <a:r>
              <a:rPr lang="en-GB" sz="2200" b="1" dirty="0" smtClean="0"/>
              <a:t>GUI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GB" sz="2000" dirty="0">
                <a:hlinkClick r:id="rId4"/>
              </a:rPr>
              <a:t>http://joey711.github.io/shiny-phyloseq</a:t>
            </a:r>
            <a:r>
              <a:rPr lang="en-GB" sz="2000" dirty="0" smtClean="0">
                <a:hlinkClick r:id="rId4"/>
              </a:rPr>
              <a:t>/</a:t>
            </a:r>
            <a:r>
              <a:rPr lang="en-GB" sz="2000" dirty="0" smtClean="0"/>
              <a:t> </a:t>
            </a:r>
            <a:endParaRPr lang="en-GB" sz="2000" dirty="0"/>
          </a:p>
          <a:p>
            <a:pPr lvl="2">
              <a:buFont typeface="Arial" panose="020B0604020202020204" pitchFamily="34" charset="0"/>
              <a:buChar char="•"/>
            </a:pPr>
            <a:r>
              <a:rPr lang="en-GB" sz="2000" dirty="0" smtClean="0"/>
              <a:t>Browser window front-end for </a:t>
            </a:r>
            <a:r>
              <a:rPr lang="en-GB" sz="2000" dirty="0" err="1" smtClean="0"/>
              <a:t>Phyloseq</a:t>
            </a:r>
            <a:r>
              <a:rPr lang="en-GB" sz="2000" dirty="0"/>
              <a:t> </a:t>
            </a:r>
            <a:endParaRPr lang="en-GB" sz="2000" dirty="0" smtClean="0"/>
          </a:p>
          <a:p>
            <a:pPr lvl="2">
              <a:buFont typeface="Arial" panose="020B0604020202020204" pitchFamily="34" charset="0"/>
              <a:buChar char="•"/>
            </a:pPr>
            <a:r>
              <a:rPr lang="en-GB" sz="2000" dirty="0" smtClean="0"/>
              <a:t>Invoke from the R command line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06" t="9781" r="44011" b="10285"/>
          <a:stretch/>
        </p:blipFill>
        <p:spPr bwMode="auto">
          <a:xfrm>
            <a:off x="1473868" y="2848273"/>
            <a:ext cx="6241382" cy="368056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778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366183" y="66675"/>
            <a:ext cx="7349067" cy="6572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Bef>
                <a:spcPts val="0"/>
              </a:spcBef>
              <a:buNone/>
            </a:pPr>
            <a:r>
              <a:rPr lang="en-US" sz="2800" b="1" dirty="0" smtClean="0">
                <a:solidFill>
                  <a:prstClr val="white"/>
                </a:solidFill>
              </a:rPr>
              <a:t>R Packages for Meta*omics</a:t>
            </a:r>
            <a:endParaRPr lang="en-US" sz="2800" b="1" dirty="0">
              <a:solidFill>
                <a:prstClr val="white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2881435" y="1084521"/>
            <a:ext cx="6113721" cy="18925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Arial" panose="020B0604020202020204" pitchFamily="34" charset="0"/>
              <a:buChar char="•"/>
            </a:pPr>
            <a:r>
              <a:rPr lang="en-GB" b="1" i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UpSetR</a:t>
            </a:r>
            <a:r>
              <a:rPr lang="en-GB" b="1" dirty="0" smtClean="0"/>
              <a:t>	</a:t>
            </a:r>
            <a:r>
              <a:rPr lang="en-GB" b="1" dirty="0"/>
              <a:t>	</a:t>
            </a:r>
            <a:endParaRPr lang="en-GB" b="1" dirty="0" smtClean="0"/>
          </a:p>
          <a:p>
            <a:pPr marL="457200" lvl="1" indent="0">
              <a:buNone/>
            </a:pPr>
            <a:r>
              <a:rPr lang="en-GB" sz="2200" b="1" dirty="0" smtClean="0"/>
              <a:t>visualization of intersecting sets</a:t>
            </a:r>
          </a:p>
          <a:p>
            <a:pPr marL="457200" lvl="1" indent="0">
              <a:buNone/>
            </a:pPr>
            <a:r>
              <a:rPr lang="en-GB" sz="2000" dirty="0">
                <a:hlinkClick r:id="rId4"/>
              </a:rPr>
              <a:t>http://vcg.github.io/upset/about</a:t>
            </a:r>
            <a:r>
              <a:rPr lang="en-GB" sz="2000" dirty="0" smtClean="0">
                <a:hlinkClick r:id="rId4"/>
              </a:rPr>
              <a:t>/#</a:t>
            </a:r>
            <a:r>
              <a:rPr lang="en-GB" sz="2000" dirty="0" smtClean="0"/>
              <a:t> </a:t>
            </a:r>
          </a:p>
          <a:p>
            <a:pPr marL="457200" lvl="1" indent="0">
              <a:buNone/>
            </a:pPr>
            <a:r>
              <a:rPr lang="en-GB" sz="2000" dirty="0">
                <a:hlinkClick r:id="rId5"/>
              </a:rPr>
              <a:t>https://cran.r-project.org/web/packages/UpSetR</a:t>
            </a:r>
            <a:r>
              <a:rPr lang="en-GB" sz="2000" dirty="0" smtClean="0">
                <a:hlinkClick r:id="rId5"/>
              </a:rPr>
              <a:t>/</a:t>
            </a:r>
            <a:r>
              <a:rPr lang="en-GB" sz="2000" dirty="0" smtClean="0"/>
              <a:t> </a:t>
            </a:r>
            <a:endParaRPr lang="en-GB" sz="2000" dirty="0"/>
          </a:p>
          <a:p>
            <a:pPr lvl="1">
              <a:buFont typeface="Arial" panose="020B0604020202020204" pitchFamily="34" charset="0"/>
              <a:buChar char="•"/>
            </a:pPr>
            <a:endParaRPr lang="en-US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1435" y="4326569"/>
            <a:ext cx="5705136" cy="238256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767" y="977048"/>
            <a:ext cx="2981651" cy="400013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8246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366183" y="66675"/>
            <a:ext cx="7349067" cy="6572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/>
              <a:buNone/>
            </a:pPr>
            <a:r>
              <a:rPr lang="en-US" sz="2800" b="1" dirty="0">
                <a:solidFill>
                  <a:prstClr val="white"/>
                </a:solidFill>
              </a:rPr>
              <a:t>Meta*omics for the Nervous: Web-servers</a:t>
            </a:r>
          </a:p>
          <a:p>
            <a:pPr marL="0" indent="0">
              <a:buFont typeface="Arial"/>
              <a:buNone/>
            </a:pPr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257" y="797437"/>
            <a:ext cx="2967455" cy="754917"/>
          </a:xfrm>
          <a:solidFill>
            <a:schemeClr val="tx1"/>
          </a:solidFill>
        </p:spPr>
      </p:pic>
      <p:sp>
        <p:nvSpPr>
          <p:cNvPr id="4" name="Content Placeholder 2"/>
          <p:cNvSpPr txBox="1">
            <a:spLocks/>
          </p:cNvSpPr>
          <p:nvPr/>
        </p:nvSpPr>
        <p:spPr>
          <a:xfrm>
            <a:off x="142899" y="1669312"/>
            <a:ext cx="8681927" cy="48378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Arial" panose="020B0604020202020204" pitchFamily="34" charset="0"/>
              <a:buChar char="•"/>
            </a:pPr>
            <a:r>
              <a:rPr lang="en-GB" b="1" dirty="0" smtClean="0">
                <a:solidFill>
                  <a:prstClr val="black"/>
                </a:solidFill>
              </a:rPr>
              <a:t>Sample inspection &amp; data analysis</a:t>
            </a:r>
            <a:endParaRPr lang="en-GB" b="1" dirty="0">
              <a:solidFill>
                <a:prstClr val="black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GB" dirty="0">
              <a:solidFill>
                <a:prstClr val="black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GB" dirty="0" smtClean="0">
              <a:solidFill>
                <a:prstClr val="black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GB" dirty="0" smtClean="0">
              <a:solidFill>
                <a:prstClr val="black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GB" dirty="0">
              <a:solidFill>
                <a:prstClr val="black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GB" dirty="0" smtClean="0">
              <a:solidFill>
                <a:prstClr val="black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GB" dirty="0" smtClean="0">
              <a:solidFill>
                <a:prstClr val="black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GB" dirty="0">
              <a:solidFill>
                <a:prstClr val="black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US" dirty="0" smtClean="0">
              <a:solidFill>
                <a:prstClr val="black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679395" y="983796"/>
            <a:ext cx="64326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GB" dirty="0">
                <a:solidFill>
                  <a:prstClr val="black"/>
                </a:solidFill>
                <a:hlinkClick r:id="rId5"/>
              </a:rPr>
              <a:t>http://metagenomics.anl.gov/metagenomics.cgi?page=Home</a:t>
            </a:r>
            <a:r>
              <a:rPr lang="en-GB" dirty="0">
                <a:solidFill>
                  <a:prstClr val="black"/>
                </a:solidFill>
              </a:rPr>
              <a:t>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655" y="2181095"/>
            <a:ext cx="3626458" cy="27333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1126" y="3934341"/>
            <a:ext cx="3088359" cy="27333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4846" y="2760263"/>
            <a:ext cx="3929980" cy="265591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18696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366183" y="66675"/>
            <a:ext cx="7349067" cy="6572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/>
              <a:buNone/>
            </a:pPr>
            <a:r>
              <a:rPr lang="en-US" sz="2800" b="1" dirty="0" smtClean="0">
                <a:solidFill>
                  <a:prstClr val="white"/>
                </a:solidFill>
              </a:rPr>
              <a:t>Getting help</a:t>
            </a:r>
            <a:endParaRPr lang="en-US" sz="2800" b="1" dirty="0">
              <a:solidFill>
                <a:prstClr val="white"/>
              </a:solidFill>
            </a:endParaRPr>
          </a:p>
          <a:p>
            <a:pPr marL="0" indent="0">
              <a:buFont typeface="Arial"/>
              <a:buNone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0" name="Content Placeholder 2"/>
          <p:cNvSpPr>
            <a:spLocks noGrp="1"/>
          </p:cNvSpPr>
          <p:nvPr>
            <p:ph idx="1"/>
          </p:nvPr>
        </p:nvSpPr>
        <p:spPr>
          <a:xfrm>
            <a:off x="153533" y="6119279"/>
            <a:ext cx="3387110" cy="575229"/>
          </a:xfrm>
        </p:spPr>
        <p:txBody>
          <a:bodyPr>
            <a:normAutofit lnSpcReduction="10000"/>
          </a:bodyPr>
          <a:lstStyle/>
          <a:p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398114" y="999460"/>
            <a:ext cx="8681927" cy="5128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Arial" panose="020B0604020202020204" pitchFamily="34" charset="0"/>
              <a:buChar char="•"/>
            </a:pPr>
            <a:endParaRPr lang="en-GB" dirty="0" smtClean="0">
              <a:solidFill>
                <a:prstClr val="black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GB" dirty="0" smtClean="0">
              <a:solidFill>
                <a:prstClr val="black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GB" dirty="0">
              <a:solidFill>
                <a:prstClr val="black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US" dirty="0" smtClean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4377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366183" y="66675"/>
            <a:ext cx="7349067" cy="6572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/>
              <a:buNone/>
            </a:pPr>
            <a:r>
              <a:rPr lang="en-US" sz="2800" b="1" dirty="0" smtClean="0">
                <a:solidFill>
                  <a:prstClr val="white"/>
                </a:solidFill>
              </a:rPr>
              <a:t>Getting help</a:t>
            </a:r>
            <a:endParaRPr lang="en-US" sz="2800" b="1" dirty="0">
              <a:solidFill>
                <a:prstClr val="white"/>
              </a:solidFill>
            </a:endParaRPr>
          </a:p>
          <a:p>
            <a:pPr marL="0" indent="0">
              <a:buFont typeface="Arial"/>
              <a:buNone/>
            </a:pPr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92" t="9024" r="15027" b="9331"/>
          <a:stretch/>
        </p:blipFill>
        <p:spPr>
          <a:xfrm>
            <a:off x="1435394" y="1341748"/>
            <a:ext cx="6188149" cy="4952035"/>
          </a:xfrm>
          <a:ln>
            <a:solidFill>
              <a:schemeClr val="tx1"/>
            </a:solidFill>
          </a:ln>
        </p:spPr>
      </p:pic>
      <p:sp>
        <p:nvSpPr>
          <p:cNvPr id="4" name="Content Placeholder 2"/>
          <p:cNvSpPr txBox="1">
            <a:spLocks/>
          </p:cNvSpPr>
          <p:nvPr/>
        </p:nvSpPr>
        <p:spPr>
          <a:xfrm>
            <a:off x="398114" y="999460"/>
            <a:ext cx="8681927" cy="5128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Arial" panose="020B0604020202020204" pitchFamily="34" charset="0"/>
              <a:buChar char="•"/>
            </a:pPr>
            <a:endParaRPr lang="en-GB" dirty="0" smtClean="0">
              <a:solidFill>
                <a:prstClr val="black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GB" dirty="0" smtClean="0">
              <a:solidFill>
                <a:prstClr val="black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GB" dirty="0">
              <a:solidFill>
                <a:prstClr val="black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US" dirty="0" smtClean="0">
              <a:solidFill>
                <a:prstClr val="black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 rot="20854342">
            <a:off x="1023958" y="742210"/>
            <a:ext cx="1689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i="1" dirty="0" smtClean="0"/>
              <a:t>the right sort of</a:t>
            </a:r>
            <a:endParaRPr lang="en-GB" b="1" i="1" dirty="0"/>
          </a:p>
        </p:txBody>
      </p:sp>
      <p:sp>
        <p:nvSpPr>
          <p:cNvPr id="5" name="Freeform 4"/>
          <p:cNvSpPr/>
          <p:nvPr/>
        </p:nvSpPr>
        <p:spPr>
          <a:xfrm>
            <a:off x="1531088" y="669851"/>
            <a:ext cx="287079" cy="180754"/>
          </a:xfrm>
          <a:custGeom>
            <a:avLst/>
            <a:gdLst>
              <a:gd name="connsiteX0" fmla="*/ 0 w 287079"/>
              <a:gd name="connsiteY0" fmla="*/ 180754 h 180754"/>
              <a:gd name="connsiteX1" fmla="*/ 31898 w 287079"/>
              <a:gd name="connsiteY1" fmla="*/ 127591 h 180754"/>
              <a:gd name="connsiteX2" fmla="*/ 63796 w 287079"/>
              <a:gd name="connsiteY2" fmla="*/ 95693 h 180754"/>
              <a:gd name="connsiteX3" fmla="*/ 85061 w 287079"/>
              <a:gd name="connsiteY3" fmla="*/ 53163 h 180754"/>
              <a:gd name="connsiteX4" fmla="*/ 95693 w 287079"/>
              <a:gd name="connsiteY4" fmla="*/ 21265 h 180754"/>
              <a:gd name="connsiteX5" fmla="*/ 127591 w 287079"/>
              <a:gd name="connsiteY5" fmla="*/ 0 h 180754"/>
              <a:gd name="connsiteX6" fmla="*/ 159489 w 287079"/>
              <a:gd name="connsiteY6" fmla="*/ 31898 h 180754"/>
              <a:gd name="connsiteX7" fmla="*/ 180754 w 287079"/>
              <a:gd name="connsiteY7" fmla="*/ 63796 h 180754"/>
              <a:gd name="connsiteX8" fmla="*/ 212652 w 287079"/>
              <a:gd name="connsiteY8" fmla="*/ 74428 h 180754"/>
              <a:gd name="connsiteX9" fmla="*/ 244549 w 287079"/>
              <a:gd name="connsiteY9" fmla="*/ 106326 h 180754"/>
              <a:gd name="connsiteX10" fmla="*/ 287079 w 287079"/>
              <a:gd name="connsiteY10" fmla="*/ 138223 h 180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7079" h="180754">
                <a:moveTo>
                  <a:pt x="0" y="180754"/>
                </a:moveTo>
                <a:cubicBezTo>
                  <a:pt x="10633" y="163033"/>
                  <a:pt x="19498" y="144124"/>
                  <a:pt x="31898" y="127591"/>
                </a:cubicBezTo>
                <a:cubicBezTo>
                  <a:pt x="40920" y="115562"/>
                  <a:pt x="55056" y="107929"/>
                  <a:pt x="63796" y="95693"/>
                </a:cubicBezTo>
                <a:cubicBezTo>
                  <a:pt x="73009" y="82795"/>
                  <a:pt x="78817" y="67731"/>
                  <a:pt x="85061" y="53163"/>
                </a:cubicBezTo>
                <a:cubicBezTo>
                  <a:pt x="89476" y="42861"/>
                  <a:pt x="88692" y="30017"/>
                  <a:pt x="95693" y="21265"/>
                </a:cubicBezTo>
                <a:cubicBezTo>
                  <a:pt x="103676" y="11286"/>
                  <a:pt x="116958" y="7088"/>
                  <a:pt x="127591" y="0"/>
                </a:cubicBezTo>
                <a:cubicBezTo>
                  <a:pt x="138224" y="10633"/>
                  <a:pt x="149863" y="20346"/>
                  <a:pt x="159489" y="31898"/>
                </a:cubicBezTo>
                <a:cubicBezTo>
                  <a:pt x="167670" y="41715"/>
                  <a:pt x="170775" y="55813"/>
                  <a:pt x="180754" y="63796"/>
                </a:cubicBezTo>
                <a:cubicBezTo>
                  <a:pt x="189506" y="70797"/>
                  <a:pt x="202019" y="70884"/>
                  <a:pt x="212652" y="74428"/>
                </a:cubicBezTo>
                <a:cubicBezTo>
                  <a:pt x="223284" y="85061"/>
                  <a:pt x="232998" y="96700"/>
                  <a:pt x="244549" y="106326"/>
                </a:cubicBezTo>
                <a:cubicBezTo>
                  <a:pt x="316691" y="166445"/>
                  <a:pt x="253262" y="104406"/>
                  <a:pt x="287079" y="138223"/>
                </a:cubicBezTo>
              </a:path>
            </a:pathLst>
          </a:custGeom>
          <a:noFill/>
          <a:ln w="28575">
            <a:solidFill>
              <a:srgbClr val="FF99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Freeform 5"/>
          <p:cNvSpPr/>
          <p:nvPr/>
        </p:nvSpPr>
        <p:spPr>
          <a:xfrm>
            <a:off x="1562350" y="350874"/>
            <a:ext cx="96329" cy="318977"/>
          </a:xfrm>
          <a:custGeom>
            <a:avLst/>
            <a:gdLst>
              <a:gd name="connsiteX0" fmla="*/ 96329 w 96329"/>
              <a:gd name="connsiteY0" fmla="*/ 318977 h 318977"/>
              <a:gd name="connsiteX1" fmla="*/ 75064 w 96329"/>
              <a:gd name="connsiteY1" fmla="*/ 265814 h 318977"/>
              <a:gd name="connsiteX2" fmla="*/ 53799 w 96329"/>
              <a:gd name="connsiteY2" fmla="*/ 233917 h 318977"/>
              <a:gd name="connsiteX3" fmla="*/ 21901 w 96329"/>
              <a:gd name="connsiteY3" fmla="*/ 170121 h 318977"/>
              <a:gd name="connsiteX4" fmla="*/ 11269 w 96329"/>
              <a:gd name="connsiteY4" fmla="*/ 10633 h 318977"/>
              <a:gd name="connsiteX5" fmla="*/ 11269 w 96329"/>
              <a:gd name="connsiteY5" fmla="*/ 0 h 318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6329" h="318977">
                <a:moveTo>
                  <a:pt x="96329" y="318977"/>
                </a:moveTo>
                <a:cubicBezTo>
                  <a:pt x="89241" y="301256"/>
                  <a:pt x="83600" y="282885"/>
                  <a:pt x="75064" y="265814"/>
                </a:cubicBezTo>
                <a:cubicBezTo>
                  <a:pt x="69349" y="254385"/>
                  <a:pt x="59514" y="245346"/>
                  <a:pt x="53799" y="233917"/>
                </a:cubicBezTo>
                <a:cubicBezTo>
                  <a:pt x="9775" y="145871"/>
                  <a:pt x="82846" y="261541"/>
                  <a:pt x="21901" y="170121"/>
                </a:cubicBezTo>
                <a:cubicBezTo>
                  <a:pt x="-10217" y="73766"/>
                  <a:pt x="-831" y="131629"/>
                  <a:pt x="11269" y="10633"/>
                </a:cubicBezTo>
                <a:cubicBezTo>
                  <a:pt x="11622" y="7106"/>
                  <a:pt x="11269" y="3544"/>
                  <a:pt x="11269" y="0"/>
                </a:cubicBezTo>
              </a:path>
            </a:pathLst>
          </a:custGeom>
          <a:noFill/>
          <a:ln w="28575">
            <a:solidFill>
              <a:srgbClr val="FF99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1665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366183" y="66675"/>
            <a:ext cx="7349067" cy="6572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Bef>
                <a:spcPts val="0"/>
              </a:spcBef>
              <a:buNone/>
            </a:pPr>
            <a:r>
              <a:rPr lang="en-US" sz="2800" b="1" dirty="0" smtClean="0">
                <a:solidFill>
                  <a:prstClr val="white"/>
                </a:solidFill>
              </a:rPr>
              <a:t>More Training [!] and Finding Answers</a:t>
            </a:r>
            <a:endParaRPr lang="en-US" sz="2800" b="1" dirty="0">
              <a:solidFill>
                <a:prstClr val="white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0" name="Content Placeholder 2"/>
          <p:cNvSpPr>
            <a:spLocks noGrp="1"/>
          </p:cNvSpPr>
          <p:nvPr>
            <p:ph idx="1"/>
          </p:nvPr>
        </p:nvSpPr>
        <p:spPr>
          <a:xfrm>
            <a:off x="153533" y="6119279"/>
            <a:ext cx="3387110" cy="575229"/>
          </a:xfrm>
        </p:spPr>
        <p:txBody>
          <a:bodyPr>
            <a:normAutofit lnSpcReduction="10000"/>
          </a:bodyPr>
          <a:lstStyle/>
          <a:p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398114" y="999460"/>
            <a:ext cx="8681927" cy="5128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Arial" panose="020B0604020202020204" pitchFamily="34" charset="0"/>
              <a:buChar char="•"/>
            </a:pPr>
            <a:endParaRPr lang="en-GB" dirty="0" smtClean="0"/>
          </a:p>
          <a:p>
            <a:pPr lvl="1">
              <a:buFont typeface="Arial" panose="020B0604020202020204" pitchFamily="34" charset="0"/>
              <a:buChar char="•"/>
            </a:pPr>
            <a:r>
              <a:rPr lang="en-GB" b="1" i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Biostars</a:t>
            </a:r>
            <a:r>
              <a:rPr lang="en-GB" b="1" dirty="0" smtClean="0"/>
              <a:t>	</a:t>
            </a:r>
            <a:r>
              <a:rPr lang="en-GB" sz="2200" b="1" dirty="0" smtClean="0"/>
              <a:t>‘bioinformatics explained’ </a:t>
            </a:r>
            <a:r>
              <a:rPr lang="en-GB" sz="2200" dirty="0" smtClean="0">
                <a:hlinkClick r:id="rId4"/>
              </a:rPr>
              <a:t>https</a:t>
            </a:r>
            <a:r>
              <a:rPr lang="en-GB" sz="2200" dirty="0">
                <a:hlinkClick r:id="rId4"/>
              </a:rPr>
              <a:t>://www.biostars.org</a:t>
            </a:r>
            <a:r>
              <a:rPr lang="en-GB" sz="2200" dirty="0" smtClean="0">
                <a:hlinkClick r:id="rId4"/>
              </a:rPr>
              <a:t>/</a:t>
            </a:r>
            <a:r>
              <a:rPr lang="en-GB" sz="2200" dirty="0" smtClean="0"/>
              <a:t>   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GB" dirty="0" smtClean="0"/>
          </a:p>
          <a:p>
            <a:pPr lvl="1">
              <a:buFont typeface="Arial" panose="020B0604020202020204" pitchFamily="34" charset="0"/>
              <a:buChar char="•"/>
            </a:pPr>
            <a:r>
              <a:rPr lang="en-GB" b="1" i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SEQanswers</a:t>
            </a:r>
            <a:r>
              <a:rPr lang="en-GB" b="1" dirty="0" smtClean="0"/>
              <a:t>	</a:t>
            </a:r>
            <a:r>
              <a:rPr lang="en-GB" sz="2200" b="1" dirty="0" smtClean="0"/>
              <a:t>‘the NGS community’</a:t>
            </a:r>
            <a:r>
              <a:rPr lang="en-GB" b="1" dirty="0" smtClean="0"/>
              <a:t>  </a:t>
            </a:r>
            <a:r>
              <a:rPr lang="en-GB" sz="2200" dirty="0">
                <a:hlinkClick r:id="rId5"/>
              </a:rPr>
              <a:t>http://seqanswers.com</a:t>
            </a:r>
            <a:r>
              <a:rPr lang="en-GB" sz="2200" dirty="0" smtClean="0">
                <a:hlinkClick r:id="rId5"/>
              </a:rPr>
              <a:t>/</a:t>
            </a:r>
            <a:r>
              <a:rPr lang="en-GB" sz="2200" dirty="0" smtClean="0"/>
              <a:t> </a:t>
            </a:r>
            <a:endParaRPr lang="en-GB" sz="2200" dirty="0"/>
          </a:p>
          <a:p>
            <a:pPr lvl="1">
              <a:buFont typeface="Arial" panose="020B0604020202020204" pitchFamily="34" charset="0"/>
              <a:buChar char="•"/>
            </a:pPr>
            <a:endParaRPr lang="en-GB" dirty="0" smtClean="0"/>
          </a:p>
          <a:p>
            <a:pPr lvl="1">
              <a:buFont typeface="Arial" panose="020B0604020202020204" pitchFamily="34" charset="0"/>
              <a:buChar char="•"/>
            </a:pPr>
            <a:r>
              <a:rPr lang="en-GB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GOBLET</a:t>
            </a:r>
            <a:r>
              <a:rPr lang="en-GB" sz="2200" b="1" dirty="0" smtClean="0"/>
              <a:t>	‘a </a:t>
            </a:r>
            <a:r>
              <a:rPr lang="en-GB" sz="2200" b="1" dirty="0"/>
              <a:t>global repository of bioinformatics training materials, courses and </a:t>
            </a:r>
            <a:r>
              <a:rPr lang="en-GB" sz="2200" b="1" dirty="0" smtClean="0"/>
              <a:t>trainers’                             </a:t>
            </a:r>
            <a:r>
              <a:rPr lang="en-GB" sz="2200" dirty="0" smtClean="0">
                <a:hlinkClick r:id="rId6"/>
              </a:rPr>
              <a:t>http</a:t>
            </a:r>
            <a:r>
              <a:rPr lang="en-GB" sz="2200" dirty="0">
                <a:hlinkClick r:id="rId6"/>
              </a:rPr>
              <a:t>://mygoblet.org</a:t>
            </a:r>
            <a:r>
              <a:rPr lang="en-GB" sz="2200" dirty="0" smtClean="0">
                <a:hlinkClick r:id="rId6"/>
              </a:rPr>
              <a:t>/</a:t>
            </a:r>
            <a:r>
              <a:rPr lang="en-GB" sz="2200" dirty="0"/>
              <a:t>	</a:t>
            </a:r>
            <a:r>
              <a:rPr lang="en-GB" sz="2200" dirty="0" smtClean="0"/>
              <a:t>				   </a:t>
            </a:r>
            <a:r>
              <a:rPr lang="en-GB" sz="2200" dirty="0" smtClean="0">
                <a:hlinkClick r:id="rId7"/>
              </a:rPr>
              <a:t>http</a:t>
            </a:r>
            <a:r>
              <a:rPr lang="en-GB" sz="2200" dirty="0">
                <a:hlinkClick r:id="rId7"/>
              </a:rPr>
              <a:t>://</a:t>
            </a:r>
            <a:r>
              <a:rPr lang="en-GB" sz="2200" dirty="0" smtClean="0">
                <a:hlinkClick r:id="rId7"/>
              </a:rPr>
              <a:t>mygoblet.org/training-portal</a:t>
            </a:r>
            <a:r>
              <a:rPr lang="en-GB" sz="2200" dirty="0" smtClean="0"/>
              <a:t> 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GB" dirty="0" smtClean="0"/>
          </a:p>
          <a:p>
            <a:pPr lvl="1">
              <a:buFont typeface="Arial" panose="020B0604020202020204" pitchFamily="34" charset="0"/>
              <a:buChar char="•"/>
            </a:pPr>
            <a:endParaRPr lang="en-GB" dirty="0"/>
          </a:p>
          <a:p>
            <a:pPr lvl="1">
              <a:buFont typeface="Arial" panose="020B0604020202020204" pitchFamily="34" charset="0"/>
              <a:buChar char="•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304094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366183" y="66675"/>
            <a:ext cx="7349067" cy="6572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800" b="1" dirty="0" smtClean="0">
                <a:solidFill>
                  <a:prstClr val="white"/>
                </a:solidFill>
              </a:rPr>
              <a:t>Data Analysis and Interpretation </a:t>
            </a:r>
            <a:endParaRPr lang="en-US" sz="2800" b="1" dirty="0">
              <a:solidFill>
                <a:prstClr val="white"/>
              </a:solidFill>
            </a:endParaRPr>
          </a:p>
        </p:txBody>
      </p:sp>
      <p:sp>
        <p:nvSpPr>
          <p:cNvPr id="30" name="Content Placeholder 2"/>
          <p:cNvSpPr>
            <a:spLocks noGrp="1"/>
          </p:cNvSpPr>
          <p:nvPr>
            <p:ph idx="1"/>
          </p:nvPr>
        </p:nvSpPr>
        <p:spPr>
          <a:xfrm>
            <a:off x="153533" y="6119279"/>
            <a:ext cx="3387110" cy="575229"/>
          </a:xfrm>
        </p:spPr>
        <p:txBody>
          <a:bodyPr>
            <a:normAutofit lnSpcReduction="10000"/>
          </a:bodyPr>
          <a:lstStyle/>
          <a:p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255182" y="999460"/>
            <a:ext cx="8591936" cy="5128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prstClr val="black"/>
                </a:solidFill>
              </a:rPr>
              <a:t>Nature </a:t>
            </a:r>
            <a:r>
              <a:rPr lang="en-US" dirty="0">
                <a:solidFill>
                  <a:prstClr val="black"/>
                </a:solidFill>
              </a:rPr>
              <a:t>Web Collection ‘</a:t>
            </a:r>
            <a:r>
              <a:rPr lang="en-US" i="1" dirty="0">
                <a:solidFill>
                  <a:prstClr val="black"/>
                </a:solidFill>
              </a:rPr>
              <a:t>Statistics for Biologists</a:t>
            </a:r>
            <a:r>
              <a:rPr lang="en-US" dirty="0" smtClean="0">
                <a:solidFill>
                  <a:prstClr val="black"/>
                </a:solidFill>
              </a:rPr>
              <a:t>’  </a:t>
            </a:r>
            <a:r>
              <a:rPr lang="en-GB" sz="2200" dirty="0" smtClean="0">
                <a:solidFill>
                  <a:prstClr val="black"/>
                </a:solidFill>
                <a:hlinkClick r:id="rId4"/>
              </a:rPr>
              <a:t>http</a:t>
            </a:r>
            <a:r>
              <a:rPr lang="en-GB" sz="2200" dirty="0">
                <a:solidFill>
                  <a:prstClr val="black"/>
                </a:solidFill>
                <a:hlinkClick r:id="rId4"/>
              </a:rPr>
              <a:t>://</a:t>
            </a:r>
            <a:r>
              <a:rPr lang="en-GB" sz="2200" dirty="0" smtClean="0">
                <a:solidFill>
                  <a:prstClr val="black"/>
                </a:solidFill>
                <a:hlinkClick r:id="rId4"/>
              </a:rPr>
              <a:t>www.nature.com/collections/qghhqm</a:t>
            </a:r>
            <a:r>
              <a:rPr lang="en-GB" sz="2200" dirty="0" smtClean="0">
                <a:solidFill>
                  <a:prstClr val="black"/>
                </a:solidFill>
              </a:rPr>
              <a:t> 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prstClr val="black"/>
                </a:solidFill>
              </a:rPr>
              <a:t>“Points </a:t>
            </a:r>
            <a:r>
              <a:rPr lang="en-GB" dirty="0">
                <a:solidFill>
                  <a:prstClr val="black"/>
                </a:solidFill>
              </a:rPr>
              <a:t>of Significance” </a:t>
            </a:r>
            <a:endParaRPr lang="en-GB" dirty="0" smtClean="0">
              <a:solidFill>
                <a:prstClr val="black"/>
              </a:solidFill>
            </a:endParaRPr>
          </a:p>
          <a:p>
            <a:pPr lvl="3"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prstClr val="black"/>
                </a:solidFill>
              </a:rPr>
              <a:t>basic </a:t>
            </a:r>
            <a:r>
              <a:rPr lang="en-GB" dirty="0">
                <a:solidFill>
                  <a:prstClr val="black"/>
                </a:solidFill>
              </a:rPr>
              <a:t>introduction to core statistical concepts and methods, including experimental </a:t>
            </a:r>
            <a:r>
              <a:rPr lang="en-GB" dirty="0" smtClean="0">
                <a:solidFill>
                  <a:prstClr val="black"/>
                </a:solidFill>
              </a:rPr>
              <a:t>design</a:t>
            </a:r>
          </a:p>
          <a:p>
            <a:pPr lvl="3">
              <a:buFont typeface="Arial" panose="020B0604020202020204" pitchFamily="34" charset="0"/>
              <a:buChar char="•"/>
            </a:pPr>
            <a:endParaRPr lang="en-GB" dirty="0">
              <a:solidFill>
                <a:prstClr val="black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>
                <a:solidFill>
                  <a:prstClr val="black"/>
                </a:solidFill>
              </a:rPr>
              <a:t>Data </a:t>
            </a:r>
            <a:r>
              <a:rPr lang="en-GB" dirty="0" smtClean="0">
                <a:solidFill>
                  <a:prstClr val="black"/>
                </a:solidFill>
              </a:rPr>
              <a:t>visualization</a:t>
            </a:r>
          </a:p>
          <a:p>
            <a:pPr marL="457200" lvl="1" indent="0">
              <a:buFont typeface="Arial"/>
              <a:buNone/>
            </a:pPr>
            <a:r>
              <a:rPr lang="en-GB" sz="1800" dirty="0" smtClean="0">
                <a:solidFill>
                  <a:prstClr val="black"/>
                </a:solidFill>
                <a:hlinkClick r:id="rId5"/>
              </a:rPr>
              <a:t>http://blogs.nature.com/methagora/2013/07/data-visualization-points-of-view.html</a:t>
            </a:r>
            <a:r>
              <a:rPr lang="en-GB" sz="1800" dirty="0" smtClean="0">
                <a:solidFill>
                  <a:prstClr val="black"/>
                </a:solidFill>
              </a:rPr>
              <a:t> </a:t>
            </a:r>
            <a:endParaRPr lang="en-GB" sz="18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4664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67637" y="5462649"/>
            <a:ext cx="3352458" cy="1302208"/>
            <a:chOff x="67556" y="5023268"/>
            <a:chExt cx="4373816" cy="1676042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754" y="5066966"/>
              <a:ext cx="4322618" cy="1632344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>
              <a:off x="67556" y="5023268"/>
              <a:ext cx="4367205" cy="6932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100" dirty="0">
                  <a:solidFill>
                    <a:prstClr val="black"/>
                  </a:solidFill>
                </a:rPr>
                <a:t>Biotechnology and Biological Sciences Research Council</a:t>
              </a:r>
            </a:p>
            <a:p>
              <a:endParaRPr lang="en-GB" dirty="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61753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366183" y="66675"/>
            <a:ext cx="7349067" cy="6572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/>
              <a:buNone/>
              <a:defRPr/>
            </a:pPr>
            <a:r>
              <a:rPr lang="en-GB" sz="2800" b="1" dirty="0">
                <a:solidFill>
                  <a:prstClr val="white"/>
                </a:solidFill>
              </a:rPr>
              <a:t>The 3 BBSRC </a:t>
            </a:r>
            <a:r>
              <a:rPr lang="en-GB" sz="2800" b="1" dirty="0" smtClean="0">
                <a:solidFill>
                  <a:prstClr val="white"/>
                </a:solidFill>
              </a:rPr>
              <a:t>Strategic Research Priorities</a:t>
            </a:r>
            <a:endParaRPr lang="en-GB" sz="2800" b="1" dirty="0">
              <a:solidFill>
                <a:prstClr val="white"/>
              </a:solidFill>
            </a:endParaRPr>
          </a:p>
          <a:p>
            <a:pPr marL="0" indent="0">
              <a:buFont typeface="Arial"/>
              <a:buNone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0" name="Content Placeholder 2"/>
          <p:cNvSpPr>
            <a:spLocks noGrp="1"/>
          </p:cNvSpPr>
          <p:nvPr>
            <p:ph idx="1"/>
          </p:nvPr>
        </p:nvSpPr>
        <p:spPr>
          <a:xfrm>
            <a:off x="153533" y="6119279"/>
            <a:ext cx="3387110" cy="575229"/>
          </a:xfrm>
        </p:spPr>
        <p:txBody>
          <a:bodyPr>
            <a:normAutofit lnSpcReduction="10000"/>
          </a:bodyPr>
          <a:lstStyle/>
          <a:p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398114" y="999460"/>
            <a:ext cx="8681927" cy="5128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Arial" panose="020B0604020202020204" pitchFamily="34" charset="0"/>
              <a:buChar char="•"/>
            </a:pPr>
            <a:r>
              <a:rPr lang="en-GB" b="1" dirty="0" smtClean="0">
                <a:solidFill>
                  <a:prstClr val="black"/>
                </a:solidFill>
              </a:rPr>
              <a:t>Agriculture and Food Security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GB" dirty="0" smtClean="0">
              <a:solidFill>
                <a:prstClr val="black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GB" dirty="0" smtClean="0">
              <a:solidFill>
                <a:prstClr val="black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GB" b="1" dirty="0" smtClean="0">
                <a:solidFill>
                  <a:prstClr val="black"/>
                </a:solidFill>
              </a:rPr>
              <a:t>Industrial Biotechnology and Bioenergy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GB" dirty="0" smtClean="0">
              <a:solidFill>
                <a:prstClr val="black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GB" dirty="0" smtClean="0">
              <a:solidFill>
                <a:prstClr val="black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GB" b="1" dirty="0" smtClean="0">
                <a:solidFill>
                  <a:prstClr val="black"/>
                </a:solidFill>
              </a:rPr>
              <a:t>Bioscience for Health</a:t>
            </a:r>
            <a:r>
              <a:rPr lang="en-GB" dirty="0" smtClean="0">
                <a:solidFill>
                  <a:prstClr val="black"/>
                </a:solidFill>
              </a:rPr>
              <a:t> 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GB" dirty="0" smtClean="0">
              <a:solidFill>
                <a:prstClr val="black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GB" dirty="0">
              <a:solidFill>
                <a:prstClr val="black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US" dirty="0" smtClean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7332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366183" y="66675"/>
            <a:ext cx="7349067" cy="6572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/>
              <a:buNone/>
              <a:defRPr/>
            </a:pPr>
            <a:r>
              <a:rPr lang="en-GB" sz="2800" b="1" dirty="0">
                <a:solidFill>
                  <a:prstClr val="white"/>
                </a:solidFill>
              </a:rPr>
              <a:t>The 3 BBSRC </a:t>
            </a:r>
            <a:r>
              <a:rPr lang="en-GB" sz="2800" b="1" dirty="0" smtClean="0">
                <a:solidFill>
                  <a:prstClr val="white"/>
                </a:solidFill>
              </a:rPr>
              <a:t>Strategic Research Priorities</a:t>
            </a:r>
            <a:endParaRPr lang="en-GB" sz="2800" b="1" dirty="0">
              <a:solidFill>
                <a:prstClr val="white"/>
              </a:solidFill>
            </a:endParaRPr>
          </a:p>
          <a:p>
            <a:pPr marL="0" indent="0">
              <a:buFont typeface="Arial"/>
              <a:buNone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0" name="Content Placeholder 2"/>
          <p:cNvSpPr>
            <a:spLocks noGrp="1"/>
          </p:cNvSpPr>
          <p:nvPr>
            <p:ph idx="1"/>
          </p:nvPr>
        </p:nvSpPr>
        <p:spPr>
          <a:xfrm>
            <a:off x="153533" y="6119279"/>
            <a:ext cx="3387110" cy="575229"/>
          </a:xfrm>
        </p:spPr>
        <p:txBody>
          <a:bodyPr>
            <a:normAutofit lnSpcReduction="10000"/>
          </a:bodyPr>
          <a:lstStyle/>
          <a:p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398114" y="999460"/>
            <a:ext cx="8681927" cy="5128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Arial" panose="020B0604020202020204" pitchFamily="34" charset="0"/>
              <a:buChar char="•"/>
            </a:pPr>
            <a:r>
              <a:rPr lang="en-GB" b="1" dirty="0" smtClean="0">
                <a:solidFill>
                  <a:prstClr val="black"/>
                </a:solidFill>
              </a:rPr>
              <a:t>Agriculture and Food Security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GB" dirty="0" smtClean="0">
              <a:solidFill>
                <a:prstClr val="black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GB" dirty="0" smtClean="0">
              <a:solidFill>
                <a:prstClr val="black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GB" b="1" dirty="0" smtClean="0">
                <a:solidFill>
                  <a:prstClr val="black"/>
                </a:solidFill>
              </a:rPr>
              <a:t>Industrial Biotechnology and Bioenergy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GB" dirty="0" smtClean="0">
              <a:solidFill>
                <a:prstClr val="black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GB" dirty="0" smtClean="0">
              <a:solidFill>
                <a:prstClr val="black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GB" b="1" dirty="0" smtClean="0">
                <a:solidFill>
                  <a:prstClr val="black"/>
                </a:solidFill>
              </a:rPr>
              <a:t>Bioscience for Health</a:t>
            </a:r>
            <a:r>
              <a:rPr lang="en-GB" dirty="0" smtClean="0">
                <a:solidFill>
                  <a:prstClr val="black"/>
                </a:solidFill>
              </a:rPr>
              <a:t> 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GB" dirty="0" smtClean="0">
              <a:solidFill>
                <a:prstClr val="black"/>
              </a:solidFill>
            </a:endParaRPr>
          </a:p>
          <a:p>
            <a:pPr marL="457200" lvl="1" indent="0" algn="ctr">
              <a:buFont typeface="Arial"/>
              <a:buNone/>
            </a:pPr>
            <a:r>
              <a:rPr lang="en-GB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Areas of Application for </a:t>
            </a:r>
            <a:r>
              <a:rPr lang="en-GB" b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meta*omics</a:t>
            </a:r>
            <a:endParaRPr lang="en-GB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GB" dirty="0">
              <a:solidFill>
                <a:prstClr val="black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US" dirty="0" smtClean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8624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366183" y="66675"/>
            <a:ext cx="7614035" cy="6572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GB" sz="2800" b="1" dirty="0" smtClean="0">
                <a:solidFill>
                  <a:prstClr val="white"/>
                </a:solidFill>
              </a:rPr>
              <a:t>Meta*</a:t>
            </a:r>
            <a:r>
              <a:rPr lang="en-GB" sz="2800" b="1" dirty="0" err="1" smtClean="0">
                <a:solidFill>
                  <a:prstClr val="white"/>
                </a:solidFill>
              </a:rPr>
              <a:t>omic</a:t>
            </a:r>
            <a:r>
              <a:rPr lang="en-GB" sz="2800" b="1" dirty="0" smtClean="0">
                <a:solidFill>
                  <a:prstClr val="white"/>
                </a:solidFill>
              </a:rPr>
              <a:t> Projects </a:t>
            </a:r>
            <a:r>
              <a:rPr lang="en-GB" sz="2800" b="1" dirty="0">
                <a:solidFill>
                  <a:prstClr val="white"/>
                </a:solidFill>
              </a:rPr>
              <a:t>at </a:t>
            </a:r>
            <a:r>
              <a:rPr lang="en-GB" sz="2800" b="1" dirty="0" smtClean="0">
                <a:solidFill>
                  <a:prstClr val="white"/>
                </a:solidFill>
              </a:rPr>
              <a:t>TGAC</a:t>
            </a:r>
            <a:endParaRPr lang="en-US" sz="2800" dirty="0">
              <a:solidFill>
                <a:prstClr val="white"/>
              </a:solidFill>
            </a:endParaRPr>
          </a:p>
        </p:txBody>
      </p:sp>
      <p:sp>
        <p:nvSpPr>
          <p:cNvPr id="30" name="Content Placeholder 2"/>
          <p:cNvSpPr>
            <a:spLocks noGrp="1"/>
          </p:cNvSpPr>
          <p:nvPr>
            <p:ph idx="1"/>
          </p:nvPr>
        </p:nvSpPr>
        <p:spPr>
          <a:xfrm>
            <a:off x="84898" y="6315740"/>
            <a:ext cx="5816171" cy="467832"/>
          </a:xfrm>
        </p:spPr>
        <p:txBody>
          <a:bodyPr>
            <a:normAutofit fontScale="92500" lnSpcReduction="20000"/>
          </a:bodyPr>
          <a:lstStyle/>
          <a:p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323849" y="999460"/>
            <a:ext cx="8681927" cy="512820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prstClr val="black"/>
                </a:solidFill>
              </a:rPr>
              <a:t>Agriculture and Food Security</a:t>
            </a:r>
          </a:p>
          <a:p>
            <a:pPr lvl="2"/>
            <a:r>
              <a:rPr lang="en-GB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rhizosphere microbiota (soil and crops)</a:t>
            </a:r>
          </a:p>
          <a:p>
            <a:pPr lvl="1"/>
            <a:endParaRPr lang="en-GB" dirty="0" smtClean="0">
              <a:solidFill>
                <a:prstClr val="black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prstClr val="black"/>
                </a:solidFill>
              </a:rPr>
              <a:t>Industrial Biotechnology and Bioenergy</a:t>
            </a:r>
          </a:p>
          <a:p>
            <a:pPr lvl="2"/>
            <a:r>
              <a:rPr lang="en-GB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biogas (methane bioreactors)</a:t>
            </a:r>
          </a:p>
          <a:p>
            <a:pPr lvl="1"/>
            <a:endParaRPr lang="en-GB" dirty="0" smtClean="0">
              <a:solidFill>
                <a:prstClr val="black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prstClr val="black"/>
                </a:solidFill>
              </a:rPr>
              <a:t>Bioscience for Health</a:t>
            </a:r>
            <a:r>
              <a:rPr lang="en-GB" dirty="0">
                <a:solidFill>
                  <a:prstClr val="black"/>
                </a:solidFill>
              </a:rPr>
              <a:t> </a:t>
            </a:r>
            <a:endParaRPr lang="en-US" dirty="0">
              <a:solidFill>
                <a:prstClr val="black"/>
              </a:solidFill>
            </a:endParaRPr>
          </a:p>
          <a:p>
            <a:pPr lvl="2"/>
            <a:r>
              <a:rPr lang="en-GB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Host-pathogen mouse-gut disease model (</a:t>
            </a:r>
            <a:r>
              <a:rPr lang="en-GB" dirty="0" err="1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citrobacter</a:t>
            </a:r>
            <a:r>
              <a:rPr lang="en-GB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</a:p>
          <a:p>
            <a:pPr lvl="2"/>
            <a:r>
              <a:rPr lang="en-GB" dirty="0" err="1" smtClean="0">
                <a:solidFill>
                  <a:prstClr val="black"/>
                </a:solidFill>
              </a:rPr>
              <a:t>metagenomic</a:t>
            </a:r>
            <a:r>
              <a:rPr lang="en-GB" dirty="0" smtClean="0">
                <a:solidFill>
                  <a:prstClr val="black"/>
                </a:solidFill>
              </a:rPr>
              <a:t> study of viruses in fruit bats</a:t>
            </a:r>
          </a:p>
          <a:p>
            <a:pPr lvl="2"/>
            <a:r>
              <a:rPr lang="en-GB" dirty="0" smtClean="0">
                <a:solidFill>
                  <a:prstClr val="black"/>
                </a:solidFill>
              </a:rPr>
              <a:t>characterise bacterial populations in cystic fibrosis</a:t>
            </a:r>
          </a:p>
          <a:p>
            <a:pPr lvl="2"/>
            <a:r>
              <a:rPr lang="en-GB" dirty="0" smtClean="0">
                <a:solidFill>
                  <a:prstClr val="black"/>
                </a:solidFill>
              </a:rPr>
              <a:t>probiotics &amp; gut microbiota composition in neonates</a:t>
            </a:r>
          </a:p>
          <a:p>
            <a:pPr lvl="1"/>
            <a:endParaRPr lang="en-US" dirty="0" smtClean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4969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366183" y="66675"/>
            <a:ext cx="7349067" cy="6572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800" b="1" dirty="0" smtClean="0">
                <a:solidFill>
                  <a:prstClr val="white"/>
                </a:solidFill>
              </a:rPr>
              <a:t>Meta*</a:t>
            </a:r>
            <a:r>
              <a:rPr lang="en-US" sz="2800" b="1" dirty="0" err="1" smtClean="0">
                <a:solidFill>
                  <a:prstClr val="white"/>
                </a:solidFill>
              </a:rPr>
              <a:t>omic</a:t>
            </a:r>
            <a:r>
              <a:rPr lang="en-US" sz="2800" b="1" dirty="0" smtClean="0">
                <a:solidFill>
                  <a:prstClr val="white"/>
                </a:solidFill>
              </a:rPr>
              <a:t> TGAC Publications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0" name="Content Placeholder 2"/>
          <p:cNvSpPr>
            <a:spLocks noGrp="1"/>
          </p:cNvSpPr>
          <p:nvPr>
            <p:ph idx="1"/>
          </p:nvPr>
        </p:nvSpPr>
        <p:spPr>
          <a:xfrm>
            <a:off x="180591" y="5943599"/>
            <a:ext cx="5816171" cy="669851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204577" y="3482237"/>
            <a:ext cx="5195976" cy="1442332"/>
            <a:chOff x="3221396" y="5279143"/>
            <a:chExt cx="5195976" cy="1442332"/>
          </a:xfrm>
        </p:grpSpPr>
        <p:pic>
          <p:nvPicPr>
            <p:cNvPr id="6" name="Picture 7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21396" y="5279143"/>
              <a:ext cx="5168356" cy="144233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7" name="TextBox 6"/>
            <p:cNvSpPr txBox="1"/>
            <p:nvPr/>
          </p:nvSpPr>
          <p:spPr>
            <a:xfrm>
              <a:off x="5083129" y="6134638"/>
              <a:ext cx="333424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b="1" i="1" dirty="0">
                  <a:solidFill>
                    <a:prstClr val="black"/>
                  </a:solidFill>
                </a:rPr>
                <a:t>The ISME Journal</a:t>
              </a:r>
              <a:r>
                <a:rPr lang="en-GB" sz="1200" b="1" dirty="0">
                  <a:solidFill>
                    <a:prstClr val="black"/>
                  </a:solidFill>
                </a:rPr>
                <a:t> 7, 2248-2258 (December 2013</a:t>
              </a:r>
              <a:r>
                <a:rPr lang="en-GB" sz="1000" b="1" dirty="0" smtClean="0">
                  <a:solidFill>
                    <a:prstClr val="black"/>
                  </a:solidFill>
                </a:rPr>
                <a:t>)</a:t>
              </a:r>
              <a:endParaRPr lang="en-GB" sz="1000" b="1" dirty="0">
                <a:solidFill>
                  <a:prstClr val="black"/>
                </a:solidFill>
              </a:endParaRPr>
            </a:p>
          </p:txBody>
        </p:sp>
      </p:grp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944" y="757863"/>
            <a:ext cx="4425547" cy="167315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10" name="Group 9"/>
          <p:cNvGrpSpPr/>
          <p:nvPr/>
        </p:nvGrpSpPr>
        <p:grpSpPr>
          <a:xfrm>
            <a:off x="2721571" y="4981873"/>
            <a:ext cx="6145278" cy="1374717"/>
            <a:chOff x="64342" y="3665810"/>
            <a:chExt cx="6145278" cy="1374717"/>
          </a:xfrm>
        </p:grpSpPr>
        <p:pic>
          <p:nvPicPr>
            <p:cNvPr id="11" name="Picture 4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342" y="3665810"/>
              <a:ext cx="6124740" cy="129756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12" name="Picture 5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87379" y="4729822"/>
              <a:ext cx="1822241" cy="3107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3" name="Group 12"/>
          <p:cNvGrpSpPr/>
          <p:nvPr/>
        </p:nvGrpSpPr>
        <p:grpSpPr>
          <a:xfrm>
            <a:off x="3510668" y="2057654"/>
            <a:ext cx="5356827" cy="1673165"/>
            <a:chOff x="832255" y="2399053"/>
            <a:chExt cx="5356827" cy="1673165"/>
          </a:xfrm>
        </p:grpSpPr>
        <p:pic>
          <p:nvPicPr>
            <p:cNvPr id="14" name="Picture 3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2255" y="2399053"/>
              <a:ext cx="5356827" cy="167316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15" name="Picture 6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65442" y="3421948"/>
              <a:ext cx="3291095" cy="3750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213495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366183" y="66675"/>
            <a:ext cx="7349067" cy="6572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  <a:defRPr/>
            </a:pPr>
            <a:r>
              <a:rPr lang="en-GB" sz="2800" b="1" dirty="0" smtClean="0">
                <a:solidFill>
                  <a:schemeClr val="bg1"/>
                </a:solidFill>
              </a:rPr>
              <a:t>Finally [!]</a:t>
            </a:r>
            <a:endParaRPr lang="en-GB" sz="2800" b="1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0" name="Content Placeholder 2"/>
          <p:cNvSpPr>
            <a:spLocks noGrp="1"/>
          </p:cNvSpPr>
          <p:nvPr>
            <p:ph idx="1"/>
          </p:nvPr>
        </p:nvSpPr>
        <p:spPr>
          <a:xfrm>
            <a:off x="153533" y="6119279"/>
            <a:ext cx="3387110" cy="575229"/>
          </a:xfrm>
        </p:spPr>
        <p:txBody>
          <a:bodyPr>
            <a:normAutofit lnSpcReduction="10000"/>
          </a:bodyPr>
          <a:lstStyle/>
          <a:p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398114" y="999460"/>
            <a:ext cx="8681927" cy="5128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800" b="1" dirty="0" smtClean="0"/>
              <a:t>Areas of application for meta*omics are crucial, high- impact areas of research [health, food-security etc.]</a:t>
            </a:r>
          </a:p>
          <a:p>
            <a:endParaRPr lang="en-GB" sz="2800" b="1" dirty="0"/>
          </a:p>
          <a:p>
            <a:r>
              <a:rPr lang="en-GB" sz="2800" b="1" dirty="0" smtClean="0"/>
              <a:t>meta*omics [immature] resulted from NGS [mature]</a:t>
            </a:r>
          </a:p>
          <a:p>
            <a:endParaRPr lang="en-GB" sz="2800" b="1" dirty="0"/>
          </a:p>
          <a:p>
            <a:r>
              <a:rPr lang="en-GB" sz="2800" b="1" dirty="0" smtClean="0"/>
              <a:t>An active area and rapidly evolving</a:t>
            </a:r>
            <a:endParaRPr lang="en-GB" sz="2800" b="1" dirty="0"/>
          </a:p>
          <a:p>
            <a:endParaRPr lang="en-GB" sz="2800" b="1" dirty="0" smtClean="0"/>
          </a:p>
          <a:p>
            <a:r>
              <a:rPr lang="en-GB" sz="2800" b="1" dirty="0" smtClean="0"/>
              <a:t>A challenge to keep ‘up-to-date’</a:t>
            </a:r>
          </a:p>
          <a:p>
            <a:endParaRPr lang="en-GB" sz="2800" b="1" dirty="0"/>
          </a:p>
          <a:p>
            <a:r>
              <a:rPr lang="en-GB" sz="2800" b="1" dirty="0" smtClean="0"/>
              <a:t>Sometimes frustrating but never boring!</a:t>
            </a:r>
            <a:endParaRPr lang="en-GB" sz="2800" b="1" dirty="0"/>
          </a:p>
          <a:p>
            <a:pPr lvl="1">
              <a:buFont typeface="Arial" panose="020B0604020202020204" pitchFamily="34" charset="0"/>
              <a:buChar char="•"/>
            </a:pPr>
            <a:endParaRPr lang="en-GB" dirty="0" smtClean="0"/>
          </a:p>
          <a:p>
            <a:pPr lvl="1">
              <a:buFont typeface="Arial" panose="020B0604020202020204" pitchFamily="34" charset="0"/>
              <a:buChar char="•"/>
            </a:pPr>
            <a:endParaRPr lang="en-GB" dirty="0" smtClean="0"/>
          </a:p>
          <a:p>
            <a:pPr lvl="1">
              <a:buFont typeface="Arial" panose="020B0604020202020204" pitchFamily="34" charset="0"/>
              <a:buChar char="•"/>
            </a:pPr>
            <a:endParaRPr lang="en-GB" dirty="0"/>
          </a:p>
          <a:p>
            <a:pPr lvl="1">
              <a:buFont typeface="Arial" panose="020B0604020202020204" pitchFamily="34" charset="0"/>
              <a:buChar char="•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479796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366183" y="66675"/>
            <a:ext cx="7349067" cy="6572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/>
              <a:buNone/>
            </a:pPr>
            <a:r>
              <a:rPr lang="en-US" sz="2800" b="1" dirty="0">
                <a:solidFill>
                  <a:prstClr val="white"/>
                </a:solidFill>
              </a:rPr>
              <a:t>Meta*omics for the Nervous: Web-servers</a:t>
            </a:r>
          </a:p>
          <a:p>
            <a:pPr marL="0" indent="0">
              <a:buFont typeface="Arial"/>
              <a:buNone/>
            </a:pPr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75" y="795150"/>
            <a:ext cx="3365953" cy="574675"/>
          </a:xfrm>
          <a:solidFill>
            <a:schemeClr val="tx2">
              <a:lumMod val="60000"/>
              <a:lumOff val="40000"/>
            </a:schemeClr>
          </a:solidFill>
        </p:spPr>
      </p:pic>
      <p:sp>
        <p:nvSpPr>
          <p:cNvPr id="4" name="Content Placeholder 2"/>
          <p:cNvSpPr txBox="1">
            <a:spLocks/>
          </p:cNvSpPr>
          <p:nvPr/>
        </p:nvSpPr>
        <p:spPr>
          <a:xfrm>
            <a:off x="398114" y="1650670"/>
            <a:ext cx="8681927" cy="44769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Arial" panose="020B0604020202020204" pitchFamily="34" charset="0"/>
              <a:buChar char="•"/>
            </a:pPr>
            <a:endParaRPr lang="en-GB" dirty="0">
              <a:solidFill>
                <a:prstClr val="black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GB" dirty="0" smtClean="0">
              <a:solidFill>
                <a:prstClr val="black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GB" dirty="0" smtClean="0">
              <a:solidFill>
                <a:prstClr val="black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GB" dirty="0">
              <a:solidFill>
                <a:prstClr val="black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US" dirty="0" smtClean="0">
              <a:solidFill>
                <a:prstClr val="black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740727" y="983796"/>
            <a:ext cx="5371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GB" dirty="0">
                <a:solidFill>
                  <a:prstClr val="black"/>
                </a:solidFill>
                <a:hlinkClick r:id="rId5"/>
              </a:rPr>
              <a:t>https://www.ebi.ac.uk/metagenomics</a:t>
            </a:r>
            <a:r>
              <a:rPr lang="en-GB" dirty="0" smtClean="0">
                <a:solidFill>
                  <a:prstClr val="black"/>
                </a:solidFill>
                <a:hlinkClick r:id="rId5"/>
              </a:rPr>
              <a:t>/</a:t>
            </a:r>
            <a:r>
              <a:rPr lang="en-GB" dirty="0" smtClean="0">
                <a:solidFill>
                  <a:prstClr val="black"/>
                </a:solidFill>
              </a:rPr>
              <a:t> </a:t>
            </a:r>
            <a:endParaRPr lang="en-GB" dirty="0">
              <a:solidFill>
                <a:prstClr val="black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8" t="7950" r="49115" b="9517"/>
          <a:stretch/>
        </p:blipFill>
        <p:spPr bwMode="auto">
          <a:xfrm>
            <a:off x="836597" y="1650670"/>
            <a:ext cx="7342644" cy="472278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3436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/>
          </p:cNvSpPr>
          <p:nvPr/>
        </p:nvSpPr>
        <p:spPr bwMode="auto">
          <a:xfrm>
            <a:off x="1253066" y="2655994"/>
            <a:ext cx="6637867" cy="1021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r"/>
            <a:endParaRPr lang="en-US" sz="2000" b="1" i="1" dirty="0">
              <a:solidFill>
                <a:srgbClr val="000080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870791" y="4479390"/>
            <a:ext cx="32699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000080"/>
                </a:solidFill>
                <a:ea typeface="ＭＳ Ｐゴシック" charset="0"/>
                <a:cs typeface="ＭＳ Ｐゴシック" charset="0"/>
              </a:rPr>
              <a:t>mark.alston@tgac.ac.uk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909492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366183" y="66675"/>
            <a:ext cx="7349067" cy="6572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/>
              <a:buNone/>
            </a:pPr>
            <a:r>
              <a:rPr lang="en-US" sz="2800" b="1" dirty="0">
                <a:solidFill>
                  <a:prstClr val="white"/>
                </a:solidFill>
              </a:rPr>
              <a:t>Meta*omics for the Nervous: Web-servers</a:t>
            </a:r>
          </a:p>
          <a:p>
            <a:pPr marL="0" indent="0">
              <a:buFont typeface="Arial"/>
              <a:buNone/>
            </a:pPr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75" y="795150"/>
            <a:ext cx="3365953" cy="574675"/>
          </a:xfrm>
          <a:solidFill>
            <a:schemeClr val="tx2">
              <a:lumMod val="60000"/>
              <a:lumOff val="40000"/>
            </a:schemeClr>
          </a:solidFill>
        </p:spPr>
      </p:pic>
      <p:sp>
        <p:nvSpPr>
          <p:cNvPr id="4" name="Content Placeholder 2"/>
          <p:cNvSpPr txBox="1">
            <a:spLocks/>
          </p:cNvSpPr>
          <p:nvPr/>
        </p:nvSpPr>
        <p:spPr>
          <a:xfrm>
            <a:off x="398114" y="1650670"/>
            <a:ext cx="8681927" cy="6662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Arial" panose="020B0604020202020204" pitchFamily="34" charset="0"/>
              <a:buChar char="•"/>
            </a:pPr>
            <a:r>
              <a:rPr lang="en-GB" b="1" dirty="0" smtClean="0">
                <a:solidFill>
                  <a:prstClr val="black"/>
                </a:solidFill>
              </a:rPr>
              <a:t>Sample </a:t>
            </a:r>
            <a:r>
              <a:rPr lang="en-GB" b="1" dirty="0">
                <a:solidFill>
                  <a:prstClr val="black"/>
                </a:solidFill>
              </a:rPr>
              <a:t>inspection &amp; </a:t>
            </a:r>
            <a:r>
              <a:rPr lang="en-GB" b="1" dirty="0" smtClean="0">
                <a:solidFill>
                  <a:prstClr val="black"/>
                </a:solidFill>
              </a:rPr>
              <a:t>data analysis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GB" b="1" dirty="0">
              <a:solidFill>
                <a:prstClr val="black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GB" b="1" dirty="0" smtClean="0">
              <a:solidFill>
                <a:prstClr val="black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GB" b="1" dirty="0">
              <a:solidFill>
                <a:prstClr val="black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GB" b="1" dirty="0" smtClean="0">
              <a:solidFill>
                <a:prstClr val="black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GB" b="1" dirty="0">
              <a:solidFill>
                <a:prstClr val="black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GB" b="1" dirty="0" smtClean="0">
              <a:solidFill>
                <a:prstClr val="black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GB" b="1" dirty="0">
              <a:solidFill>
                <a:prstClr val="black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GB" dirty="0">
              <a:solidFill>
                <a:prstClr val="black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GB" dirty="0" smtClean="0">
              <a:solidFill>
                <a:prstClr val="black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GB" dirty="0" smtClean="0">
              <a:solidFill>
                <a:prstClr val="black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GB" dirty="0">
              <a:solidFill>
                <a:prstClr val="black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US" dirty="0" smtClean="0">
              <a:solidFill>
                <a:prstClr val="black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740727" y="983796"/>
            <a:ext cx="5371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GB" dirty="0">
                <a:solidFill>
                  <a:prstClr val="black"/>
                </a:solidFill>
                <a:hlinkClick r:id="rId5"/>
              </a:rPr>
              <a:t>https://www.ebi.ac.uk/metagenomics</a:t>
            </a:r>
            <a:r>
              <a:rPr lang="en-GB" dirty="0" smtClean="0">
                <a:solidFill>
                  <a:prstClr val="black"/>
                </a:solidFill>
                <a:hlinkClick r:id="rId5"/>
              </a:rPr>
              <a:t>/</a:t>
            </a:r>
            <a:r>
              <a:rPr lang="en-GB" dirty="0" smtClean="0">
                <a:solidFill>
                  <a:prstClr val="black"/>
                </a:solidFill>
              </a:rPr>
              <a:t> </a:t>
            </a:r>
            <a:endParaRPr lang="en-GB" dirty="0">
              <a:solidFill>
                <a:prstClr val="black"/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26" t="44771" r="54091" b="10096"/>
          <a:stretch/>
        </p:blipFill>
        <p:spPr bwMode="auto">
          <a:xfrm>
            <a:off x="893135" y="2316890"/>
            <a:ext cx="6588199" cy="287542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34" t="25287" r="59963" b="23390"/>
          <a:stretch/>
        </p:blipFill>
        <p:spPr bwMode="auto">
          <a:xfrm>
            <a:off x="5173607" y="3493258"/>
            <a:ext cx="3403277" cy="322651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3632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366183" y="66675"/>
            <a:ext cx="7349067" cy="6572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/>
              <a:buNone/>
            </a:pPr>
            <a:r>
              <a:rPr lang="en-US" sz="2800" b="1" dirty="0">
                <a:solidFill>
                  <a:prstClr val="white"/>
                </a:solidFill>
              </a:rPr>
              <a:t>Meta*omics for the Nervous: Web-servers</a:t>
            </a:r>
          </a:p>
          <a:p>
            <a:pPr marL="0" indent="0">
              <a:buFont typeface="Arial"/>
              <a:buNone/>
            </a:pPr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75" y="795150"/>
            <a:ext cx="3365953" cy="574675"/>
          </a:xfrm>
          <a:solidFill>
            <a:schemeClr val="tx2">
              <a:lumMod val="60000"/>
              <a:lumOff val="40000"/>
            </a:schemeClr>
          </a:solidFill>
        </p:spPr>
      </p:pic>
      <p:sp>
        <p:nvSpPr>
          <p:cNvPr id="4" name="Content Placeholder 2"/>
          <p:cNvSpPr txBox="1">
            <a:spLocks/>
          </p:cNvSpPr>
          <p:nvPr/>
        </p:nvSpPr>
        <p:spPr>
          <a:xfrm>
            <a:off x="398114" y="1650670"/>
            <a:ext cx="8681927" cy="6662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Arial" panose="020B0604020202020204" pitchFamily="34" charset="0"/>
              <a:buChar char="•"/>
            </a:pPr>
            <a:r>
              <a:rPr lang="en-GB" b="1" dirty="0" smtClean="0">
                <a:solidFill>
                  <a:prstClr val="black"/>
                </a:solidFill>
              </a:rPr>
              <a:t>Sample </a:t>
            </a:r>
            <a:r>
              <a:rPr lang="en-GB" b="1" dirty="0">
                <a:solidFill>
                  <a:prstClr val="black"/>
                </a:solidFill>
              </a:rPr>
              <a:t>inspection &amp; </a:t>
            </a:r>
            <a:r>
              <a:rPr lang="en-GB" b="1" dirty="0" smtClean="0">
                <a:solidFill>
                  <a:prstClr val="black"/>
                </a:solidFill>
              </a:rPr>
              <a:t>data analysis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GB" b="1" dirty="0">
              <a:solidFill>
                <a:prstClr val="black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GB" b="1" dirty="0" smtClean="0">
              <a:solidFill>
                <a:prstClr val="black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GB" b="1" dirty="0">
              <a:solidFill>
                <a:prstClr val="black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GB" b="1" dirty="0" smtClean="0">
              <a:solidFill>
                <a:prstClr val="black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GB" b="1" dirty="0">
              <a:solidFill>
                <a:prstClr val="black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GB" b="1" dirty="0" smtClean="0">
              <a:solidFill>
                <a:prstClr val="black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GB" b="1" dirty="0">
              <a:solidFill>
                <a:prstClr val="black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GB" dirty="0">
              <a:solidFill>
                <a:prstClr val="black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GB" dirty="0" smtClean="0">
              <a:solidFill>
                <a:prstClr val="black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GB" dirty="0" smtClean="0">
              <a:solidFill>
                <a:prstClr val="black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GB" dirty="0">
              <a:solidFill>
                <a:prstClr val="black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US" dirty="0" smtClean="0">
              <a:solidFill>
                <a:prstClr val="black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740727" y="983796"/>
            <a:ext cx="5371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GB" dirty="0">
                <a:solidFill>
                  <a:prstClr val="black"/>
                </a:solidFill>
                <a:hlinkClick r:id="rId5"/>
              </a:rPr>
              <a:t>https://www.ebi.ac.uk/metagenomics</a:t>
            </a:r>
            <a:r>
              <a:rPr lang="en-GB" dirty="0" smtClean="0">
                <a:solidFill>
                  <a:prstClr val="black"/>
                </a:solidFill>
                <a:hlinkClick r:id="rId5"/>
              </a:rPr>
              <a:t>/</a:t>
            </a:r>
            <a:r>
              <a:rPr lang="en-GB" dirty="0" smtClean="0">
                <a:solidFill>
                  <a:prstClr val="black"/>
                </a:solidFill>
              </a:rPr>
              <a:t> </a:t>
            </a:r>
            <a:endParaRPr lang="en-GB" dirty="0">
              <a:solidFill>
                <a:prstClr val="black"/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26" t="44771" r="54091" b="10096"/>
          <a:stretch/>
        </p:blipFill>
        <p:spPr bwMode="auto">
          <a:xfrm>
            <a:off x="893135" y="2316890"/>
            <a:ext cx="6588199" cy="287542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34" t="25287" r="59963" b="23390"/>
          <a:stretch/>
        </p:blipFill>
        <p:spPr bwMode="auto">
          <a:xfrm>
            <a:off x="5173607" y="3493258"/>
            <a:ext cx="3403277" cy="322651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55277" y="5257562"/>
            <a:ext cx="4882234" cy="17235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/>
            <a:r>
              <a:rPr lang="en-GB" sz="2200" b="1" i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Krona</a:t>
            </a:r>
            <a:r>
              <a:rPr lang="en-GB" sz="2200" b="1" dirty="0">
                <a:solidFill>
                  <a:prstClr val="black"/>
                </a:solidFill>
              </a:rPr>
              <a:t>	 ‘</a:t>
            </a:r>
            <a:r>
              <a:rPr lang="en-GB" sz="2200" b="1" dirty="0" err="1">
                <a:solidFill>
                  <a:prstClr val="black"/>
                </a:solidFill>
              </a:rPr>
              <a:t>zoomable</a:t>
            </a:r>
            <a:r>
              <a:rPr lang="en-GB" sz="2200" b="1" dirty="0">
                <a:solidFill>
                  <a:prstClr val="black"/>
                </a:solidFill>
              </a:rPr>
              <a:t> pie charts’ </a:t>
            </a:r>
            <a:endParaRPr lang="en-GB" sz="2200" b="1" dirty="0" smtClean="0">
              <a:solidFill>
                <a:prstClr val="black"/>
              </a:solidFill>
            </a:endParaRPr>
          </a:p>
          <a:p>
            <a:pPr lvl="1"/>
            <a:r>
              <a:rPr lang="en-GB" sz="2200" dirty="0" smtClean="0">
                <a:solidFill>
                  <a:prstClr val="black"/>
                </a:solidFill>
              </a:rPr>
              <a:t>Interactive</a:t>
            </a:r>
            <a:r>
              <a:rPr lang="en-GB" sz="2200" dirty="0">
                <a:solidFill>
                  <a:prstClr val="black"/>
                </a:solidFill>
              </a:rPr>
              <a:t>, via browser window</a:t>
            </a:r>
          </a:p>
          <a:p>
            <a:pPr lvl="1"/>
            <a:r>
              <a:rPr lang="en-GB" sz="2200" dirty="0" smtClean="0">
                <a:solidFill>
                  <a:prstClr val="black"/>
                </a:solidFill>
              </a:rPr>
              <a:t>Great </a:t>
            </a:r>
            <a:r>
              <a:rPr lang="en-GB" sz="2200" dirty="0">
                <a:solidFill>
                  <a:prstClr val="black"/>
                </a:solidFill>
              </a:rPr>
              <a:t>for sharing </a:t>
            </a:r>
            <a:r>
              <a:rPr lang="en-GB" sz="2200" dirty="0" smtClean="0">
                <a:solidFill>
                  <a:prstClr val="black"/>
                </a:solidFill>
              </a:rPr>
              <a:t> with </a:t>
            </a:r>
            <a:r>
              <a:rPr lang="en-GB" sz="2200" dirty="0">
                <a:solidFill>
                  <a:prstClr val="black"/>
                </a:solidFill>
              </a:rPr>
              <a:t>collaborators</a:t>
            </a:r>
          </a:p>
          <a:p>
            <a:pPr marL="0" lvl="1"/>
            <a:r>
              <a:rPr lang="en-GB" sz="2200" dirty="0">
                <a:solidFill>
                  <a:prstClr val="black"/>
                </a:solidFill>
                <a:hlinkClick r:id="rId8"/>
              </a:rPr>
              <a:t>https://github.com/marbl/Krona/wiki</a:t>
            </a:r>
            <a:r>
              <a:rPr lang="en-GB" sz="2200" dirty="0">
                <a:solidFill>
                  <a:prstClr val="black"/>
                </a:solidFill>
              </a:rPr>
              <a:t>  </a:t>
            </a:r>
          </a:p>
          <a:p>
            <a:endParaRPr lang="en-GB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075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GAC_ppt_template_2015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0.xml><?xml version="1.0" encoding="utf-8"?>
<a:theme xmlns:a="http://schemas.openxmlformats.org/drawingml/2006/main" name="15_TGAC_ppt_template_2015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1.xml><?xml version="1.0" encoding="utf-8"?>
<a:theme xmlns:a="http://schemas.openxmlformats.org/drawingml/2006/main" name="16_TGAC_ppt_template_2015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2.xml><?xml version="1.0" encoding="utf-8"?>
<a:theme xmlns:a="http://schemas.openxmlformats.org/drawingml/2006/main" name="17_TGAC_ppt_template_2015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3.xml><?xml version="1.0" encoding="utf-8"?>
<a:theme xmlns:a="http://schemas.openxmlformats.org/drawingml/2006/main" name="18_TGAC_ppt_template_2015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4.xml><?xml version="1.0" encoding="utf-8"?>
<a:theme xmlns:a="http://schemas.openxmlformats.org/drawingml/2006/main" name="14_TGAC_ppt_template_2015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5.xml><?xml version="1.0" encoding="utf-8"?>
<a:theme xmlns:a="http://schemas.openxmlformats.org/drawingml/2006/main" name="20_TGAC_ppt_template_2015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6.xml><?xml version="1.0" encoding="utf-8"?>
<a:theme xmlns:a="http://schemas.openxmlformats.org/drawingml/2006/main" name="21_TGAC_ppt_template_2015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7.xml><?xml version="1.0" encoding="utf-8"?>
<a:theme xmlns:a="http://schemas.openxmlformats.org/drawingml/2006/main" name="23_TGAC_ppt_template_2015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8.xml><?xml version="1.0" encoding="utf-8"?>
<a:theme xmlns:a="http://schemas.openxmlformats.org/drawingml/2006/main" name="22_TGAC_ppt_template_2015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9.xml><?xml version="1.0" encoding="utf-8"?>
<a:theme xmlns:a="http://schemas.openxmlformats.org/drawingml/2006/main" name="25_TGAC_ppt_template_2015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2_TGAC_ppt_template_2015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0.xml><?xml version="1.0" encoding="utf-8"?>
<a:theme xmlns:a="http://schemas.openxmlformats.org/drawingml/2006/main" name="26_TGAC_ppt_template_2015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1.xml><?xml version="1.0" encoding="utf-8"?>
<a:theme xmlns:a="http://schemas.openxmlformats.org/drawingml/2006/main" name="28_TGAC_ppt_template_2015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2.xml><?xml version="1.0" encoding="utf-8"?>
<a:theme xmlns:a="http://schemas.openxmlformats.org/drawingml/2006/main" name="8_TGAC_ppt_template_2015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3.xml><?xml version="1.0" encoding="utf-8"?>
<a:theme xmlns:a="http://schemas.openxmlformats.org/drawingml/2006/main" name="11_TGAC_ppt_template_2015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4.xml><?xml version="1.0" encoding="utf-8"?>
<a:theme xmlns:a="http://schemas.openxmlformats.org/drawingml/2006/main" name="19_TGAC_ppt_template_2015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5.xml><?xml version="1.0" encoding="utf-8"?>
<a:theme xmlns:a="http://schemas.openxmlformats.org/drawingml/2006/main" name="24_TGAC_ppt_template_2015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6.xml><?xml version="1.0" encoding="utf-8"?>
<a:theme xmlns:a="http://schemas.openxmlformats.org/drawingml/2006/main" name="1_TGAC_ppt_template_2015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4_TGAC_ppt_template_2015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5_TGAC_ppt_template_2015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6_TGAC_ppt_template_2015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7_TGAC_ppt_template_2015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9_TGAC_ppt_template_2015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8.xml><?xml version="1.0" encoding="utf-8"?>
<a:theme xmlns:a="http://schemas.openxmlformats.org/drawingml/2006/main" name="12_TGAC_ppt_template_2015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9.xml><?xml version="1.0" encoding="utf-8"?>
<a:theme xmlns:a="http://schemas.openxmlformats.org/drawingml/2006/main" name="13_TGAC_ppt_template_2015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TGAC_ppt_template_2015</Template>
  <TotalTime>24868</TotalTime>
  <Words>2789</Words>
  <Application>Microsoft Office PowerPoint</Application>
  <PresentationFormat>On-screen Show (4:3)</PresentationFormat>
  <Paragraphs>753</Paragraphs>
  <Slides>70</Slides>
  <Notes>69</Notes>
  <HiddenSlides>0</HiddenSlides>
  <MMClips>0</MMClips>
  <ScaleCrop>false</ScaleCrop>
  <HeadingPairs>
    <vt:vector size="4" baseType="variant">
      <vt:variant>
        <vt:lpstr>Theme</vt:lpstr>
      </vt:variant>
      <vt:variant>
        <vt:i4>26</vt:i4>
      </vt:variant>
      <vt:variant>
        <vt:lpstr>Slide Titles</vt:lpstr>
      </vt:variant>
      <vt:variant>
        <vt:i4>70</vt:i4>
      </vt:variant>
    </vt:vector>
  </HeadingPairs>
  <TitlesOfParts>
    <vt:vector size="96" baseType="lpstr">
      <vt:lpstr>TGAC_ppt_template_2015</vt:lpstr>
      <vt:lpstr>2_TGAC_ppt_template_2015</vt:lpstr>
      <vt:lpstr>4_TGAC_ppt_template_2015</vt:lpstr>
      <vt:lpstr>5_TGAC_ppt_template_2015</vt:lpstr>
      <vt:lpstr>6_TGAC_ppt_template_2015</vt:lpstr>
      <vt:lpstr>7_TGAC_ppt_template_2015</vt:lpstr>
      <vt:lpstr>9_TGAC_ppt_template_2015</vt:lpstr>
      <vt:lpstr>12_TGAC_ppt_template_2015</vt:lpstr>
      <vt:lpstr>13_TGAC_ppt_template_2015</vt:lpstr>
      <vt:lpstr>15_TGAC_ppt_template_2015</vt:lpstr>
      <vt:lpstr>16_TGAC_ppt_template_2015</vt:lpstr>
      <vt:lpstr>17_TGAC_ppt_template_2015</vt:lpstr>
      <vt:lpstr>18_TGAC_ppt_template_2015</vt:lpstr>
      <vt:lpstr>14_TGAC_ppt_template_2015</vt:lpstr>
      <vt:lpstr>20_TGAC_ppt_template_2015</vt:lpstr>
      <vt:lpstr>21_TGAC_ppt_template_2015</vt:lpstr>
      <vt:lpstr>23_TGAC_ppt_template_2015</vt:lpstr>
      <vt:lpstr>22_TGAC_ppt_template_2015</vt:lpstr>
      <vt:lpstr>25_TGAC_ppt_template_2015</vt:lpstr>
      <vt:lpstr>26_TGAC_ppt_template_2015</vt:lpstr>
      <vt:lpstr>28_TGAC_ppt_template_2015</vt:lpstr>
      <vt:lpstr>8_TGAC_ppt_template_2015</vt:lpstr>
      <vt:lpstr>11_TGAC_ppt_template_2015</vt:lpstr>
      <vt:lpstr>19_TGAC_ppt_template_2015</vt:lpstr>
      <vt:lpstr>24_TGAC_ppt_template_2015</vt:lpstr>
      <vt:lpstr>1_TGAC_ppt_template_2015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NBI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mark alston (TGAC)</dc:creator>
  <cp:lastModifiedBy>mark alston (TGAC)</cp:lastModifiedBy>
  <cp:revision>530</cp:revision>
  <dcterms:created xsi:type="dcterms:W3CDTF">2015-04-23T12:51:47Z</dcterms:created>
  <dcterms:modified xsi:type="dcterms:W3CDTF">2015-10-15T16:27:25Z</dcterms:modified>
</cp:coreProperties>
</file>